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Override ContentType="application/vnd.openxmlformats-officedocument.custom-properties+xml" PartName="/docProps/custom.xml"/>
</Types>
</file>

<file path=_rels/.rels><?xml version="1.0" encoding="UTF-8" standalone="no" ?><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0"/>
    <p:sldId id="257" r:id="rId61"/>
    <p:sldId id="258" r:id="rId62"/>
    <p:sldId id="259" r:id="rId63"/>
    <p:sldId id="260" r:id="rId64"/>
    <p:sldId id="261" r:id="rId65"/>
    <p:sldId id="262" r:id="rId66"/>
    <p:sldId id="263" r:id="rId67"/>
    <p:sldId id="264" r:id="rId68"/>
    <p:sldId id="265"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ed Hat Display" charset="1" panose="02010503040201060303"/>
      <p:regular r:id="rId10"/>
    </p:embeddedFont>
    <p:embeddedFont>
      <p:font typeface="Red Hat Display Bold" charset="1" panose="02010803040201060303"/>
      <p:regular r:id="rId11"/>
    </p:embeddedFont>
    <p:embeddedFont>
      <p:font typeface="Red Hat Display Italics" charset="1" panose="020105030402010D0303"/>
      <p:regular r:id="rId12"/>
    </p:embeddedFont>
    <p:embeddedFont>
      <p:font typeface="Red Hat Display Bold Italics" charset="1" panose="020108030402010D0303"/>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aharlika" charset="1" panose="000000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Poppins" charset="1" panose="00000500000000000000"/>
      <p:regular r:id="rId23"/>
    </p:embeddedFont>
    <p:embeddedFont>
      <p:font typeface="Poppins Bold" charset="1" panose="00000800000000000000"/>
      <p:regular r:id="rId24"/>
    </p:embeddedFont>
    <p:embeddedFont>
      <p:font typeface="Poppins Italics" charset="1" panose="00000500000000000000"/>
      <p:regular r:id="rId25"/>
    </p:embeddedFont>
    <p:embeddedFont>
      <p:font typeface="Poppins Bold Italics" charset="1" panose="00000800000000000000"/>
      <p:regular r:id="rId26"/>
    </p:embeddedFont>
    <p:embeddedFont>
      <p:font typeface="Poppins Thin" charset="1" panose="00000300000000000000"/>
      <p:regular r:id="rId27"/>
    </p:embeddedFont>
    <p:embeddedFont>
      <p:font typeface="Poppins Thin Italics" charset="1" panose="00000300000000000000"/>
      <p:regular r:id="rId28"/>
    </p:embeddedFont>
    <p:embeddedFont>
      <p:font typeface="Poppins Extra-Light" charset="1" panose="00000300000000000000"/>
      <p:regular r:id="rId29"/>
    </p:embeddedFont>
    <p:embeddedFont>
      <p:font typeface="Poppins Extra-Light Italics" charset="1" panose="00000300000000000000"/>
      <p:regular r:id="rId30"/>
    </p:embeddedFont>
    <p:embeddedFont>
      <p:font typeface="Poppins Light" charset="1" panose="00000400000000000000"/>
      <p:regular r:id="rId31"/>
    </p:embeddedFont>
    <p:embeddedFont>
      <p:font typeface="Poppins Light Italics" charset="1" panose="00000400000000000000"/>
      <p:regular r:id="rId32"/>
    </p:embeddedFont>
    <p:embeddedFont>
      <p:font typeface="Poppins Medium" charset="1" panose="00000600000000000000"/>
      <p:regular r:id="rId33"/>
    </p:embeddedFont>
    <p:embeddedFont>
      <p:font typeface="Poppins Medium Italics" charset="1" panose="00000600000000000000"/>
      <p:regular r:id="rId34"/>
    </p:embeddedFont>
    <p:embeddedFont>
      <p:font typeface="Poppins Semi-Bold" charset="1" panose="00000700000000000000"/>
      <p:regular r:id="rId35"/>
    </p:embeddedFont>
    <p:embeddedFont>
      <p:font typeface="Poppins Semi-Bold Italics" charset="1" panose="00000700000000000000"/>
      <p:regular r:id="rId36"/>
    </p:embeddedFont>
    <p:embeddedFont>
      <p:font typeface="Poppins Ultra-Bold" charset="1" panose="00000900000000000000"/>
      <p:regular r:id="rId37"/>
    </p:embeddedFont>
    <p:embeddedFont>
      <p:font typeface="Poppins Ultra-Bold Italics" charset="1" panose="00000900000000000000"/>
      <p:regular r:id="rId38"/>
    </p:embeddedFont>
    <p:embeddedFont>
      <p:font typeface="Poppins Heavy" charset="1" panose="00000A00000000000000"/>
      <p:regular r:id="rId39"/>
    </p:embeddedFont>
    <p:embeddedFont>
      <p:font typeface="Poppins Heavy Italics" charset="1" panose="00000A00000000000000"/>
      <p:regular r:id="rId40"/>
    </p:embeddedFont>
    <p:embeddedFont>
      <p:font typeface="Montserrat" charset="1" panose="00000500000000000000"/>
      <p:regular r:id="rId41"/>
    </p:embeddedFont>
    <p:embeddedFont>
      <p:font typeface="Montserrat Bold" charset="1" panose="00000800000000000000"/>
      <p:regular r:id="rId42"/>
    </p:embeddedFont>
    <p:embeddedFont>
      <p:font typeface="Montserrat Italics" charset="1" panose="00000500000000000000"/>
      <p:regular r:id="rId43"/>
    </p:embeddedFont>
    <p:embeddedFont>
      <p:font typeface="Montserrat Bold Italics" charset="1" panose="00000800000000000000"/>
      <p:regular r:id="rId44"/>
    </p:embeddedFont>
    <p:embeddedFont>
      <p:font typeface="Montserrat Thin" charset="1" panose="00000300000000000000"/>
      <p:regular r:id="rId45"/>
    </p:embeddedFont>
    <p:embeddedFont>
      <p:font typeface="Montserrat Thin Italics" charset="1" panose="00000300000000000000"/>
      <p:regular r:id="rId46"/>
    </p:embeddedFont>
    <p:embeddedFont>
      <p:font typeface="Montserrat Extra-Light" charset="1" panose="00000300000000000000"/>
      <p:regular r:id="rId47"/>
    </p:embeddedFont>
    <p:embeddedFont>
      <p:font typeface="Montserrat Extra-Light Italics" charset="1" panose="00000300000000000000"/>
      <p:regular r:id="rId48"/>
    </p:embeddedFont>
    <p:embeddedFont>
      <p:font typeface="Montserrat Light" charset="1" panose="00000400000000000000"/>
      <p:regular r:id="rId49"/>
    </p:embeddedFont>
    <p:embeddedFont>
      <p:font typeface="Montserrat Light Italics" charset="1" panose="00000400000000000000"/>
      <p:regular r:id="rId50"/>
    </p:embeddedFont>
    <p:embeddedFont>
      <p:font typeface="Montserrat Medium" charset="1" panose="00000600000000000000"/>
      <p:regular r:id="rId51"/>
    </p:embeddedFont>
    <p:embeddedFont>
      <p:font typeface="Montserrat Medium Italics" charset="1" panose="00000600000000000000"/>
      <p:regular r:id="rId52"/>
    </p:embeddedFont>
    <p:embeddedFont>
      <p:font typeface="Montserrat Semi-Bold" charset="1" panose="00000700000000000000"/>
      <p:regular r:id="rId53"/>
    </p:embeddedFont>
    <p:embeddedFont>
      <p:font typeface="Montserrat Semi-Bold Italics" charset="1" panose="00000700000000000000"/>
      <p:regular r:id="rId54"/>
    </p:embeddedFont>
    <p:embeddedFont>
      <p:font typeface="Montserrat Ultra-Bold" charset="1" panose="00000900000000000000"/>
      <p:regular r:id="rId55"/>
    </p:embeddedFont>
    <p:embeddedFont>
      <p:font typeface="Montserrat Ultra-Bold Italics" charset="1" panose="00000900000000000000"/>
      <p:regular r:id="rId56"/>
    </p:embeddedFont>
    <p:embeddedFont>
      <p:font typeface="Montserrat Heavy" charset="1" panose="00000A00000000000000"/>
      <p:regular r:id="rId57"/>
    </p:embeddedFont>
    <p:embeddedFont>
      <p:font typeface="Montserrat Heavy Italics" charset="1" panose="00000A00000000000000"/>
      <p:regular r:id="rId58"/>
    </p:embeddedFont>
    <p:embeddedFont>
      <p:font typeface="Bryndan Write" charset="1" panose="02000503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slides/slide1.xml" Type="http://schemas.openxmlformats.org/officeDocument/2006/relationships/slide"/><Relationship Id="rId61" Target="slides/slide2.xml" Type="http://schemas.openxmlformats.org/officeDocument/2006/relationships/slide"/><Relationship Id="rId62" Target="slides/slide3.xml" Type="http://schemas.openxmlformats.org/officeDocument/2006/relationships/slide"/><Relationship Id="rId63" Target="slides/slide4.xml" Type="http://schemas.openxmlformats.org/officeDocument/2006/relationships/slide"/><Relationship Id="rId64" Target="slides/slide5.xml" Type="http://schemas.openxmlformats.org/officeDocument/2006/relationships/slide"/><Relationship Id="rId65" Target="slides/slide6.xml" Type="http://schemas.openxmlformats.org/officeDocument/2006/relationships/slide"/><Relationship Id="rId66" Target="slides/slide7.xml" Type="http://schemas.openxmlformats.org/officeDocument/2006/relationships/slide"/><Relationship Id="rId67" Target="slides/slide8.xml" Type="http://schemas.openxmlformats.org/officeDocument/2006/relationships/slide"/><Relationship Id="rId68" Target="slides/slide9.xml" Type="http://schemas.openxmlformats.org/officeDocument/2006/relationships/slide"/><Relationship Id="rId69" Target="slides/slide1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 ?><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jpe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 ?><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jpe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 ?><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5.jpeg" Type="http://schemas.openxmlformats.org/officeDocument/2006/relationships/image"/></Relationships>
</file>

<file path=ppt/slides/_rels/slide3.xml.rels><?xml version="1.0" encoding="UTF-8" standalone="no" ?><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4.xml.rels><?xml version="1.0" encoding="UTF-8" standalone="no" ?><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5.xml.rels><?xml version="1.0" encoding="UTF-8" standalone="no" ?><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6.xml.rels><?xml version="1.0" encoding="UTF-8" standalone="no" ?><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7.xml.rels><?xml version="1.0" encoding="UTF-8" standalone="no" ?><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8.xml.rels><?xml version="1.0" encoding="UTF-8" standalone="no" ?><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9.xml.rels><?xml version="1.0" encoding="UTF-8" standalone="no" ?><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1142530" y="1649084"/>
            <a:ext cx="19750906" cy="7143244"/>
          </a:xfrm>
          <a:custGeom>
            <a:avLst/>
            <a:gdLst/>
            <a:ahLst/>
            <a:cxnLst/>
            <a:rect r="r" b="b" t="t" l="l"/>
            <a:pathLst>
              <a:path h="7143244" w="19750906">
                <a:moveTo>
                  <a:pt x="0" y="0"/>
                </a:moveTo>
                <a:lnTo>
                  <a:pt x="19750906" y="0"/>
                </a:lnTo>
                <a:lnTo>
                  <a:pt x="19750906" y="7143245"/>
                </a:lnTo>
                <a:lnTo>
                  <a:pt x="0" y="7143245"/>
                </a:lnTo>
                <a:lnTo>
                  <a:pt x="0" y="0"/>
                </a:lnTo>
                <a:close/>
              </a:path>
            </a:pathLst>
          </a:custGeom>
          <a:blipFill>
            <a:blip r:embed="rId3"/>
            <a:stretch>
              <a:fillRect l="0" t="0" r="0" b="0"/>
            </a:stretch>
          </a:blipFill>
        </p:spPr>
      </p:sp>
      <p:sp>
        <p:nvSpPr>
          <p:cNvPr name="Freeform 4" id="4"/>
          <p:cNvSpPr/>
          <p:nvPr/>
        </p:nvSpPr>
        <p:spPr>
          <a:xfrm flipH="false" flipV="false" rot="2216375">
            <a:off x="6204971" y="2348771"/>
            <a:ext cx="7390089" cy="6355477"/>
          </a:xfrm>
          <a:custGeom>
            <a:avLst/>
            <a:gdLst/>
            <a:ahLst/>
            <a:cxnLst/>
            <a:rect r="r" b="b" t="t" l="l"/>
            <a:pathLst>
              <a:path h="6355477" w="7390089">
                <a:moveTo>
                  <a:pt x="0" y="0"/>
                </a:moveTo>
                <a:lnTo>
                  <a:pt x="7390089" y="0"/>
                </a:lnTo>
                <a:lnTo>
                  <a:pt x="7390089" y="6355477"/>
                </a:lnTo>
                <a:lnTo>
                  <a:pt x="0" y="6355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976756" y="3386342"/>
            <a:ext cx="11164498" cy="3405924"/>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road</a:t>
            </a:r>
          </a:p>
          <a:p>
            <a:pPr algn="ctr">
              <a:lnSpc>
                <a:spcPts val="12557"/>
              </a:lnSpc>
            </a:pPr>
            <a:r>
              <a:rPr lang="en-US" sz="13218">
                <a:solidFill>
                  <a:srgbClr val="000000"/>
                </a:solidFill>
                <a:latin typeface="Bryndan Write Bold"/>
              </a:rPr>
              <a:t>revolutioners</a:t>
            </a:r>
          </a:p>
        </p:txBody>
      </p:sp>
      <p:sp>
        <p:nvSpPr>
          <p:cNvPr name="Freeform 6" id="6"/>
          <p:cNvSpPr/>
          <p:nvPr/>
        </p:nvSpPr>
        <p:spPr>
          <a:xfrm flipH="false" flipV="false" rot="-7071524">
            <a:off x="3482476" y="6191944"/>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940469">
            <a:off x="12436230" y="2962789"/>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02305" y="6990300"/>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907953" y="781577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6975" y="820059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261551" y="1531976"/>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37535" y="3963658"/>
            <a:ext cx="1669640" cy="1897318"/>
          </a:xfrm>
          <a:custGeom>
            <a:avLst/>
            <a:gdLst/>
            <a:ahLst/>
            <a:cxnLst/>
            <a:rect r="r" b="b" t="t" l="l"/>
            <a:pathLst>
              <a:path h="1897318" w="1669640">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065121" y="630103"/>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141254" y="7815778"/>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1047129" y="435707"/>
            <a:ext cx="2334490" cy="1625654"/>
          </a:xfrm>
          <a:custGeom>
            <a:avLst/>
            <a:gdLst/>
            <a:ahLst/>
            <a:cxnLst/>
            <a:rect r="r" b="b" t="t" l="l"/>
            <a:pathLst>
              <a:path h="1625654" w="2334490">
                <a:moveTo>
                  <a:pt x="0" y="0"/>
                </a:moveTo>
                <a:lnTo>
                  <a:pt x="2334489" y="0"/>
                </a:lnTo>
                <a:lnTo>
                  <a:pt x="2334489" y="1625653"/>
                </a:lnTo>
                <a:lnTo>
                  <a:pt x="0" y="162565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7080354" y="3730884"/>
            <a:ext cx="3056045" cy="2979644"/>
          </a:xfrm>
          <a:custGeom>
            <a:avLst/>
            <a:gdLst/>
            <a:ahLst/>
            <a:cxnLst/>
            <a:rect r="r" b="b" t="t" l="l"/>
            <a:pathLst>
              <a:path h="2979644" w="3056045">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8" id="18"/>
          <p:cNvSpPr txBox="true"/>
          <p:nvPr/>
        </p:nvSpPr>
        <p:spPr>
          <a:xfrm rot="0">
            <a:off x="5813390" y="7228908"/>
            <a:ext cx="6400984" cy="2877870"/>
          </a:xfrm>
          <a:prstGeom prst="rect">
            <a:avLst/>
          </a:prstGeom>
        </p:spPr>
        <p:txBody>
          <a:bodyPr anchor="t" rtlCol="false" tIns="0" lIns="0" bIns="0" rIns="0">
            <a:spAutoFit/>
          </a:bodyPr>
          <a:lstStyle/>
          <a:p>
            <a:pPr algn="ctr">
              <a:lnSpc>
                <a:spcPts val="4587"/>
              </a:lnSpc>
            </a:pPr>
            <a:r>
              <a:rPr lang="en-US" sz="2591">
                <a:solidFill>
                  <a:srgbClr val="000000"/>
                </a:solidFill>
                <a:latin typeface="Poppins Bold"/>
              </a:rPr>
              <a:t>By:</a:t>
            </a:r>
          </a:p>
          <a:p>
            <a:pPr algn="ctr">
              <a:lnSpc>
                <a:spcPts val="4587"/>
              </a:lnSpc>
            </a:pPr>
            <a:r>
              <a:rPr lang="en-US" sz="2591">
                <a:solidFill>
                  <a:srgbClr val="000000"/>
                </a:solidFill>
                <a:latin typeface="Poppins Bold"/>
              </a:rPr>
              <a:t> sneha soniwal</a:t>
            </a:r>
          </a:p>
          <a:p>
            <a:pPr algn="ctr">
              <a:lnSpc>
                <a:spcPts val="4587"/>
              </a:lnSpc>
            </a:pPr>
            <a:r>
              <a:rPr lang="en-US" sz="2591">
                <a:solidFill>
                  <a:srgbClr val="000000"/>
                </a:solidFill>
                <a:latin typeface="Poppins Bold"/>
              </a:rPr>
              <a:t>dhairyajeet singh</a:t>
            </a:r>
          </a:p>
          <a:p>
            <a:pPr algn="ctr">
              <a:lnSpc>
                <a:spcPts val="4587"/>
              </a:lnSpc>
            </a:pPr>
            <a:r>
              <a:rPr lang="en-US" sz="2591">
                <a:solidFill>
                  <a:srgbClr val="000000"/>
                </a:solidFill>
                <a:latin typeface="Poppins Bold"/>
              </a:rPr>
              <a:t>ishika ahuja</a:t>
            </a:r>
          </a:p>
          <a:p>
            <a:pPr algn="ctr">
              <a:lnSpc>
                <a:spcPts val="4587"/>
              </a:lnSpc>
            </a:pPr>
            <a:r>
              <a:rPr lang="en-US" sz="2591">
                <a:solidFill>
                  <a:srgbClr val="000000"/>
                </a:solidFill>
                <a:latin typeface="Poppins Bold"/>
              </a:rPr>
              <a:t>niyati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1571878"/>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2216375">
            <a:off x="6338587" y="3332688"/>
            <a:ext cx="5936007" cy="5104966"/>
          </a:xfrm>
          <a:custGeom>
            <a:avLst/>
            <a:gdLst/>
            <a:ahLst/>
            <a:cxnLst/>
            <a:rect r="r" b="b" t="t" l="l"/>
            <a:pathLst>
              <a:path h="5104966" w="5936007">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29030" y="3304605"/>
            <a:ext cx="7229940" cy="3405924"/>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Thank you!</a:t>
            </a:r>
          </a:p>
        </p:txBody>
      </p:sp>
      <p:sp>
        <p:nvSpPr>
          <p:cNvPr name="Freeform 6" id="6"/>
          <p:cNvSpPr/>
          <p:nvPr/>
        </p:nvSpPr>
        <p:spPr>
          <a:xfrm flipH="false" flipV="false" rot="-7071524">
            <a:off x="3896019" y="6110207"/>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940469">
            <a:off x="12074896" y="3002691"/>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02305" y="6990300"/>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907953" y="781577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6975" y="820059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261551" y="1531976"/>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37535" y="3963658"/>
            <a:ext cx="1669640" cy="1897318"/>
          </a:xfrm>
          <a:custGeom>
            <a:avLst/>
            <a:gdLst/>
            <a:ahLst/>
            <a:cxnLst/>
            <a:rect r="r" b="b" t="t" l="l"/>
            <a:pathLst>
              <a:path h="1897318" w="1669640">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065121" y="630103"/>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141254" y="7815778"/>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0067815" y="828716"/>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7080354" y="3730884"/>
            <a:ext cx="3056045" cy="2979644"/>
          </a:xfrm>
          <a:custGeom>
            <a:avLst/>
            <a:gdLst/>
            <a:ahLst/>
            <a:cxnLst/>
            <a:rect r="r" b="b" t="t" l="l"/>
            <a:pathLst>
              <a:path h="2979644" w="3056045">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8" id="18"/>
          <p:cNvSpPr txBox="true"/>
          <p:nvPr/>
        </p:nvSpPr>
        <p:spPr>
          <a:xfrm rot="0">
            <a:off x="6056910" y="8814817"/>
            <a:ext cx="6174179" cy="542925"/>
          </a:xfrm>
          <a:prstGeom prst="rect">
            <a:avLst/>
          </a:prstGeom>
        </p:spPr>
        <p:txBody>
          <a:bodyPr anchor="t" rtlCol="false" tIns="0" lIns="0" bIns="0" rIns="0">
            <a:spAutoFit/>
          </a:bodyPr>
          <a:lstStyle/>
          <a:p>
            <a:pPr algn="ctr">
              <a:lnSpc>
                <a:spcPts val="4425"/>
              </a:lnSpc>
            </a:pPr>
            <a:r>
              <a:rPr lang="en-US" sz="2500">
                <a:solidFill>
                  <a:srgbClr val="000000"/>
                </a:solidFill>
                <a:latin typeface="Poppins Bold"/>
              </a:rPr>
              <a:t>By Team Road Revolutioners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6029012"/>
            <a:ext cx="18288000" cy="4257988"/>
          </a:xfrm>
          <a:custGeom>
            <a:avLst/>
            <a:gdLst/>
            <a:ahLst/>
            <a:cxnLst/>
            <a:rect r="r" b="b" t="t" l="l"/>
            <a:pathLst>
              <a:path h="4257988" w="18288000">
                <a:moveTo>
                  <a:pt x="0" y="0"/>
                </a:moveTo>
                <a:lnTo>
                  <a:pt x="18288000" y="0"/>
                </a:lnTo>
                <a:lnTo>
                  <a:pt x="18288000" y="4257988"/>
                </a:lnTo>
                <a:lnTo>
                  <a:pt x="0" y="4257988"/>
                </a:lnTo>
                <a:lnTo>
                  <a:pt x="0" y="0"/>
                </a:lnTo>
                <a:close/>
              </a:path>
            </a:pathLst>
          </a:custGeom>
          <a:blipFill>
            <a:blip r:embed="rId7"/>
            <a:stretch>
              <a:fillRect l="0" t="-69907" r="0" b="-27429"/>
            </a:stretch>
          </a:blipFill>
        </p:spPr>
      </p:sp>
      <p:sp>
        <p:nvSpPr>
          <p:cNvPr name="TextBox 7" id="7"/>
          <p:cNvSpPr txBox="true"/>
          <p:nvPr/>
        </p:nvSpPr>
        <p:spPr>
          <a:xfrm rot="0">
            <a:off x="4990128" y="649182"/>
            <a:ext cx="7736244" cy="2690497"/>
          </a:xfrm>
          <a:prstGeom prst="rect">
            <a:avLst/>
          </a:prstGeom>
        </p:spPr>
        <p:txBody>
          <a:bodyPr anchor="t" rtlCol="false" tIns="0" lIns="0" bIns="0" rIns="0">
            <a:spAutoFit/>
          </a:bodyPr>
          <a:lstStyle/>
          <a:p>
            <a:pPr algn="ctr">
              <a:lnSpc>
                <a:spcPts val="10165"/>
              </a:lnSpc>
            </a:pPr>
            <a:r>
              <a:rPr lang="en-US" sz="9500">
                <a:solidFill>
                  <a:srgbClr val="000000"/>
                </a:solidFill>
                <a:latin typeface="Bryndan Write"/>
              </a:rPr>
              <a:t>Problem Statement</a:t>
            </a:r>
          </a:p>
        </p:txBody>
      </p:sp>
      <p:sp>
        <p:nvSpPr>
          <p:cNvPr name="TextBox 8" id="8"/>
          <p:cNvSpPr txBox="true"/>
          <p:nvPr/>
        </p:nvSpPr>
        <p:spPr>
          <a:xfrm rot="0">
            <a:off x="1882407" y="3367128"/>
            <a:ext cx="14079541" cy="1776372"/>
          </a:xfrm>
          <a:prstGeom prst="rect">
            <a:avLst/>
          </a:prstGeom>
        </p:spPr>
        <p:txBody>
          <a:bodyPr anchor="t" rtlCol="false" tIns="0" lIns="0" bIns="0" rIns="0">
            <a:spAutoFit/>
          </a:bodyPr>
          <a:lstStyle/>
          <a:p>
            <a:pPr algn="ctr">
              <a:lnSpc>
                <a:spcPts val="4775"/>
              </a:lnSpc>
            </a:pPr>
            <a:r>
              <a:rPr lang="en-US" sz="2697">
                <a:solidFill>
                  <a:srgbClr val="000000"/>
                </a:solidFill>
                <a:latin typeface="Poppins"/>
              </a:rPr>
              <a:t>“The challenge empowers participants to reimagine the possibilities in vehicle safety and communication. We seek innovative solutions that harness cutting-edge technology to redefine our experience and interaction with vehicles.”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9144000" y="2114882"/>
            <a:ext cx="8291451" cy="6672698"/>
            <a:chOff x="0" y="0"/>
            <a:chExt cx="11055267" cy="8896931"/>
          </a:xfrm>
        </p:grpSpPr>
        <p:sp>
          <p:nvSpPr>
            <p:cNvPr name="TextBox 4" id="4"/>
            <p:cNvSpPr txBox="true"/>
            <p:nvPr/>
          </p:nvSpPr>
          <p:spPr>
            <a:xfrm rot="0">
              <a:off x="8922597" y="8090587"/>
              <a:ext cx="2132671" cy="806345"/>
            </a:xfrm>
            <a:prstGeom prst="rect">
              <a:avLst/>
            </a:prstGeom>
          </p:spPr>
          <p:txBody>
            <a:bodyPr anchor="t" rtlCol="false" tIns="0" lIns="0" bIns="0" rIns="0">
              <a:spAutoFit/>
            </a:bodyPr>
            <a:lstStyle/>
            <a:p>
              <a:pPr algn="ctr">
                <a:lnSpc>
                  <a:spcPts val="2521"/>
                </a:lnSpc>
              </a:pPr>
              <a:r>
                <a:rPr lang="en-US" sz="1801">
                  <a:solidFill>
                    <a:srgbClr val="000000"/>
                  </a:solidFill>
                  <a:latin typeface="Open Sans Extra Bold"/>
                </a:rPr>
                <a:t>overspeeding</a:t>
              </a:r>
            </a:p>
            <a:p>
              <a:pPr algn="ctr">
                <a:lnSpc>
                  <a:spcPts val="2521"/>
                </a:lnSpc>
              </a:pPr>
              <a:r>
                <a:rPr lang="en-US" sz="1801">
                  <a:solidFill>
                    <a:srgbClr val="000000"/>
                  </a:solidFill>
                  <a:latin typeface="Open Sans Extra Bold"/>
                </a:rPr>
                <a:t>82.6%</a:t>
              </a:r>
            </a:p>
          </p:txBody>
        </p:sp>
        <p:sp>
          <p:nvSpPr>
            <p:cNvPr name="TextBox 5" id="5"/>
            <p:cNvSpPr txBox="true"/>
            <p:nvPr/>
          </p:nvSpPr>
          <p:spPr>
            <a:xfrm rot="0">
              <a:off x="4659083" y="-28575"/>
              <a:ext cx="1033333" cy="806345"/>
            </a:xfrm>
            <a:prstGeom prst="rect">
              <a:avLst/>
            </a:prstGeom>
          </p:spPr>
          <p:txBody>
            <a:bodyPr anchor="t" rtlCol="false" tIns="0" lIns="0" bIns="0" rIns="0">
              <a:spAutoFit/>
            </a:bodyPr>
            <a:lstStyle/>
            <a:p>
              <a:pPr algn="ctr">
                <a:lnSpc>
                  <a:spcPts val="2521"/>
                </a:lnSpc>
              </a:pPr>
              <a:r>
                <a:rPr lang="en-US" sz="1801">
                  <a:solidFill>
                    <a:srgbClr val="000000"/>
                  </a:solidFill>
                  <a:latin typeface="Open Sans Extra Bold"/>
                </a:rPr>
                <a:t>others</a:t>
              </a:r>
            </a:p>
            <a:p>
              <a:pPr algn="ctr">
                <a:lnSpc>
                  <a:spcPts val="2521"/>
                </a:lnSpc>
              </a:pPr>
              <a:r>
                <a:rPr lang="en-US" sz="1801">
                  <a:solidFill>
                    <a:srgbClr val="000000"/>
                  </a:solidFill>
                  <a:latin typeface="Open Sans Extra Bold"/>
                </a:rPr>
                <a:t>10.1%</a:t>
              </a:r>
            </a:p>
          </p:txBody>
        </p:sp>
        <p:sp>
          <p:nvSpPr>
            <p:cNvPr name="TextBox 6" id="6"/>
            <p:cNvSpPr txBox="true"/>
            <p:nvPr/>
          </p:nvSpPr>
          <p:spPr>
            <a:xfrm rot="0">
              <a:off x="0" y="1062228"/>
              <a:ext cx="3400240" cy="806345"/>
            </a:xfrm>
            <a:prstGeom prst="rect">
              <a:avLst/>
            </a:prstGeom>
          </p:spPr>
          <p:txBody>
            <a:bodyPr anchor="t" rtlCol="false" tIns="0" lIns="0" bIns="0" rIns="0">
              <a:spAutoFit/>
            </a:bodyPr>
            <a:lstStyle/>
            <a:p>
              <a:pPr algn="ctr">
                <a:lnSpc>
                  <a:spcPts val="2521"/>
                </a:lnSpc>
              </a:pPr>
              <a:r>
                <a:rPr lang="en-US" sz="1801">
                  <a:solidFill>
                    <a:srgbClr val="000000"/>
                  </a:solidFill>
                  <a:latin typeface="Open Sans Extra Bold"/>
                </a:rPr>
                <a:t>driving on wrong side</a:t>
              </a:r>
            </a:p>
            <a:p>
              <a:pPr algn="ctr">
                <a:lnSpc>
                  <a:spcPts val="2521"/>
                </a:lnSpc>
              </a:pPr>
              <a:r>
                <a:rPr lang="en-US" sz="1801">
                  <a:solidFill>
                    <a:srgbClr val="000000"/>
                  </a:solidFill>
                  <a:latin typeface="Open Sans Extra Bold"/>
                </a:rPr>
                <a:t>4.8%</a:t>
              </a:r>
            </a:p>
          </p:txBody>
        </p:sp>
        <p:sp>
          <p:nvSpPr>
            <p:cNvPr name="TextBox 7" id="7"/>
            <p:cNvSpPr txBox="true"/>
            <p:nvPr/>
          </p:nvSpPr>
          <p:spPr>
            <a:xfrm rot="0">
              <a:off x="351389" y="1871508"/>
              <a:ext cx="2406105" cy="806345"/>
            </a:xfrm>
            <a:prstGeom prst="rect">
              <a:avLst/>
            </a:prstGeom>
          </p:spPr>
          <p:txBody>
            <a:bodyPr anchor="t" rtlCol="false" tIns="0" lIns="0" bIns="0" rIns="0">
              <a:spAutoFit/>
            </a:bodyPr>
            <a:lstStyle/>
            <a:p>
              <a:pPr algn="ctr">
                <a:lnSpc>
                  <a:spcPts val="2521"/>
                </a:lnSpc>
              </a:pPr>
              <a:r>
                <a:rPr lang="en-US" sz="1801">
                  <a:solidFill>
                    <a:srgbClr val="000000"/>
                  </a:solidFill>
                  <a:latin typeface="Open Sans Extra Bold"/>
                </a:rPr>
                <a:t>drink and drive</a:t>
              </a:r>
            </a:p>
            <a:p>
              <a:pPr algn="ctr">
                <a:lnSpc>
                  <a:spcPts val="2521"/>
                </a:lnSpc>
              </a:pPr>
              <a:r>
                <a:rPr lang="en-US" sz="1801">
                  <a:solidFill>
                    <a:srgbClr val="000000"/>
                  </a:solidFill>
                  <a:latin typeface="Open Sans Extra Bold"/>
                </a:rPr>
                <a:t>2.6%</a:t>
              </a:r>
            </a:p>
          </p:txBody>
        </p:sp>
        <p:grpSp>
          <p:nvGrpSpPr>
            <p:cNvPr name="Group 8" id="8"/>
            <p:cNvGrpSpPr>
              <a:grpSpLocks noChangeAspect="true"/>
            </p:cNvGrpSpPr>
            <p:nvPr/>
          </p:nvGrpSpPr>
          <p:grpSpPr>
            <a:xfrm rot="0">
              <a:off x="2719736" y="804732"/>
              <a:ext cx="7720507" cy="7720507"/>
              <a:chOff x="0" y="0"/>
              <a:chExt cx="2540000" cy="2540000"/>
            </a:xfrm>
          </p:grpSpPr>
          <p:sp>
            <p:nvSpPr>
              <p:cNvPr name="Freeform 9" id="9"/>
              <p:cNvSpPr/>
              <p:nvPr/>
            </p:nvSpPr>
            <p:spPr>
              <a:xfrm flipH="false" flipV="false" rot="0">
                <a:off x="-117070" y="0"/>
                <a:ext cx="2762506" cy="2657555"/>
              </a:xfrm>
              <a:custGeom>
                <a:avLst/>
                <a:gdLst/>
                <a:ahLst/>
                <a:cxnLst/>
                <a:rect r="r" b="b" t="t" l="l"/>
                <a:pathLst>
                  <a:path h="2657555" w="2762506">
                    <a:moveTo>
                      <a:pt x="1387070" y="0"/>
                    </a:moveTo>
                    <a:cubicBezTo>
                      <a:pt x="1962156" y="0"/>
                      <a:pt x="2465471" y="386442"/>
                      <a:pt x="2613989" y="942020"/>
                    </a:cubicBezTo>
                    <a:cubicBezTo>
                      <a:pt x="2762506" y="1497598"/>
                      <a:pt x="2519155" y="2083638"/>
                      <a:pt x="2020779" y="2370597"/>
                    </a:cubicBezTo>
                    <a:cubicBezTo>
                      <a:pt x="1522402" y="2657555"/>
                      <a:pt x="893396" y="2573806"/>
                      <a:pt x="487465" y="2166443"/>
                    </a:cubicBezTo>
                    <a:cubicBezTo>
                      <a:pt x="81534" y="1759081"/>
                      <a:pt x="0" y="1129783"/>
                      <a:pt x="288711" y="632420"/>
                    </a:cubicBezTo>
                    <a:lnTo>
                      <a:pt x="837891" y="951210"/>
                    </a:lnTo>
                    <a:cubicBezTo>
                      <a:pt x="693535" y="1199892"/>
                      <a:pt x="734302" y="1514540"/>
                      <a:pt x="937267" y="1718222"/>
                    </a:cubicBezTo>
                    <a:cubicBezTo>
                      <a:pt x="1140233" y="1921903"/>
                      <a:pt x="1454736" y="1963778"/>
                      <a:pt x="1703924" y="1820298"/>
                    </a:cubicBezTo>
                    <a:cubicBezTo>
                      <a:pt x="1953113" y="1676819"/>
                      <a:pt x="2074788" y="1383799"/>
                      <a:pt x="2000529" y="1106010"/>
                    </a:cubicBezTo>
                    <a:cubicBezTo>
                      <a:pt x="1926271" y="828221"/>
                      <a:pt x="1674613" y="635000"/>
                      <a:pt x="1387070" y="635000"/>
                    </a:cubicBezTo>
                    <a:close/>
                  </a:path>
                </a:pathLst>
              </a:custGeom>
              <a:solidFill>
                <a:srgbClr val="D7DBD0"/>
              </a:solidFill>
            </p:spPr>
          </p:sp>
          <p:sp>
            <p:nvSpPr>
              <p:cNvPr name="Freeform 10" id="10"/>
              <p:cNvSpPr/>
              <p:nvPr/>
            </p:nvSpPr>
            <p:spPr>
              <a:xfrm flipH="false" flipV="false" rot="0">
                <a:off x="141148" y="465190"/>
                <a:ext cx="637634" cy="513866"/>
              </a:xfrm>
              <a:custGeom>
                <a:avLst/>
                <a:gdLst/>
                <a:ahLst/>
                <a:cxnLst/>
                <a:rect r="r" b="b" t="t" l="l"/>
                <a:pathLst>
                  <a:path h="513866" w="637634">
                    <a:moveTo>
                      <a:pt x="0" y="222922"/>
                    </a:moveTo>
                    <a:cubicBezTo>
                      <a:pt x="40846" y="143682"/>
                      <a:pt x="89922" y="68962"/>
                      <a:pt x="146416" y="0"/>
                    </a:cubicBezTo>
                    <a:lnTo>
                      <a:pt x="637634" y="402405"/>
                    </a:lnTo>
                    <a:cubicBezTo>
                      <a:pt x="609387" y="436886"/>
                      <a:pt x="584849" y="474246"/>
                      <a:pt x="564426" y="513866"/>
                    </a:cubicBezTo>
                    <a:close/>
                  </a:path>
                </a:pathLst>
              </a:custGeom>
              <a:solidFill>
                <a:srgbClr val="667054"/>
              </a:solidFill>
            </p:spPr>
          </p:sp>
          <p:sp>
            <p:nvSpPr>
              <p:cNvPr name="Freeform 11" id="11"/>
              <p:cNvSpPr/>
              <p:nvPr/>
            </p:nvSpPr>
            <p:spPr>
              <a:xfrm flipH="false" flipV="false" rot="0">
                <a:off x="248568" y="210902"/>
                <a:ext cx="671000" cy="681747"/>
              </a:xfrm>
              <a:custGeom>
                <a:avLst/>
                <a:gdLst/>
                <a:ahLst/>
                <a:cxnLst/>
                <a:rect r="r" b="b" t="t" l="l"/>
                <a:pathLst>
                  <a:path h="681747" w="671000">
                    <a:moveTo>
                      <a:pt x="0" y="304395"/>
                    </a:moveTo>
                    <a:cubicBezTo>
                      <a:pt x="88239" y="184970"/>
                      <a:pt x="196739" y="81944"/>
                      <a:pt x="320568" y="0"/>
                    </a:cubicBezTo>
                    <a:lnTo>
                      <a:pt x="671000" y="529549"/>
                    </a:lnTo>
                    <a:cubicBezTo>
                      <a:pt x="609085" y="570521"/>
                      <a:pt x="554836" y="622034"/>
                      <a:pt x="510716" y="681747"/>
                    </a:cubicBezTo>
                    <a:close/>
                  </a:path>
                </a:pathLst>
              </a:custGeom>
              <a:solidFill>
                <a:srgbClr val="A2AB91"/>
              </a:solidFill>
            </p:spPr>
          </p:sp>
          <p:sp>
            <p:nvSpPr>
              <p:cNvPr name="Freeform 12" id="12"/>
              <p:cNvSpPr/>
              <p:nvPr/>
            </p:nvSpPr>
            <p:spPr>
              <a:xfrm flipH="false" flipV="false" rot="0">
                <a:off x="517079" y="0"/>
                <a:ext cx="752858" cy="758627"/>
              </a:xfrm>
              <a:custGeom>
                <a:avLst/>
                <a:gdLst/>
                <a:ahLst/>
                <a:cxnLst/>
                <a:rect r="r" b="b" t="t" l="l"/>
                <a:pathLst>
                  <a:path h="758627" w="752858">
                    <a:moveTo>
                      <a:pt x="0" y="247254"/>
                    </a:moveTo>
                    <a:cubicBezTo>
                      <a:pt x="218142" y="86663"/>
                      <a:pt x="481915" y="27"/>
                      <a:pt x="752794" y="0"/>
                    </a:cubicBezTo>
                    <a:lnTo>
                      <a:pt x="752858" y="635000"/>
                    </a:lnTo>
                    <a:cubicBezTo>
                      <a:pt x="617418" y="635014"/>
                      <a:pt x="485531" y="678332"/>
                      <a:pt x="376460" y="758627"/>
                    </a:cubicBezTo>
                    <a:close/>
                  </a:path>
                </a:pathLst>
              </a:custGeom>
              <a:solidFill>
                <a:srgbClr val="C5CDB7"/>
              </a:solidFill>
            </p:spPr>
          </p:sp>
        </p:grpSp>
      </p:grpSp>
      <p:sp>
        <p:nvSpPr>
          <p:cNvPr name="Freeform 13" id="13"/>
          <p:cNvSpPr/>
          <p:nvPr/>
        </p:nvSpPr>
        <p:spPr>
          <a:xfrm flipH="false" flipV="false" rot="0">
            <a:off x="6507317" y="2845231"/>
            <a:ext cx="2018034" cy="1319290"/>
          </a:xfrm>
          <a:custGeom>
            <a:avLst/>
            <a:gdLst/>
            <a:ahLst/>
            <a:cxnLst/>
            <a:rect r="r" b="b" t="t" l="l"/>
            <a:pathLst>
              <a:path h="1319290" w="2018034">
                <a:moveTo>
                  <a:pt x="0" y="0"/>
                </a:moveTo>
                <a:lnTo>
                  <a:pt x="2018034" y="0"/>
                </a:lnTo>
                <a:lnTo>
                  <a:pt x="2018034" y="1319290"/>
                </a:lnTo>
                <a:lnTo>
                  <a:pt x="0" y="1319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249041" y="6525231"/>
            <a:ext cx="6267292" cy="1059742"/>
          </a:xfrm>
          <a:custGeom>
            <a:avLst/>
            <a:gdLst/>
            <a:ahLst/>
            <a:cxnLst/>
            <a:rect r="r" b="b" t="t" l="l"/>
            <a:pathLst>
              <a:path h="1059742" w="6267292">
                <a:moveTo>
                  <a:pt x="0" y="0"/>
                </a:moveTo>
                <a:lnTo>
                  <a:pt x="6267293" y="0"/>
                </a:lnTo>
                <a:lnTo>
                  <a:pt x="6267293" y="1059742"/>
                </a:lnTo>
                <a:lnTo>
                  <a:pt x="0" y="1059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679203" y="1322897"/>
            <a:ext cx="9274898" cy="2841625"/>
          </a:xfrm>
          <a:prstGeom prst="rect">
            <a:avLst/>
          </a:prstGeom>
        </p:spPr>
        <p:txBody>
          <a:bodyPr anchor="t" rtlCol="false" tIns="0" lIns="0" bIns="0" rIns="0">
            <a:spAutoFit/>
          </a:bodyPr>
          <a:lstStyle/>
          <a:p>
            <a:pPr>
              <a:lnSpc>
                <a:spcPts val="10699"/>
              </a:lnSpc>
            </a:pPr>
            <a:r>
              <a:rPr lang="en-US" sz="9999">
                <a:solidFill>
                  <a:srgbClr val="000000"/>
                </a:solidFill>
                <a:latin typeface="Bryndan Write"/>
              </a:rPr>
              <a:t>Causes of road accidents</a:t>
            </a:r>
          </a:p>
        </p:txBody>
      </p:sp>
      <p:sp>
        <p:nvSpPr>
          <p:cNvPr name="TextBox 16" id="16"/>
          <p:cNvSpPr txBox="true"/>
          <p:nvPr/>
        </p:nvSpPr>
        <p:spPr>
          <a:xfrm rot="0">
            <a:off x="1439008" y="4226607"/>
            <a:ext cx="9011944" cy="2653374"/>
          </a:xfrm>
          <a:prstGeom prst="rect">
            <a:avLst/>
          </a:prstGeom>
        </p:spPr>
        <p:txBody>
          <a:bodyPr anchor="t" rtlCol="false" tIns="0" lIns="0" bIns="0" rIns="0">
            <a:spAutoFit/>
          </a:bodyPr>
          <a:lstStyle/>
          <a:p>
            <a:pPr marL="523982" indent="-261991" lvl="1">
              <a:lnSpc>
                <a:spcPts val="4295"/>
              </a:lnSpc>
              <a:buFont typeface="Arial"/>
              <a:buChar char="•"/>
            </a:pPr>
            <a:r>
              <a:rPr lang="en-US" sz="2426">
                <a:solidFill>
                  <a:srgbClr val="000000"/>
                </a:solidFill>
                <a:latin typeface="Poppins"/>
              </a:rPr>
              <a:t>Over-Speeding</a:t>
            </a:r>
          </a:p>
          <a:p>
            <a:pPr marL="523982" indent="-261991" lvl="1">
              <a:lnSpc>
                <a:spcPts val="4295"/>
              </a:lnSpc>
              <a:buFont typeface="Arial"/>
              <a:buChar char="•"/>
            </a:pPr>
            <a:r>
              <a:rPr lang="en-US" sz="2426">
                <a:solidFill>
                  <a:srgbClr val="000000"/>
                </a:solidFill>
                <a:latin typeface="Poppins"/>
              </a:rPr>
              <a:t>Drunk driving</a:t>
            </a:r>
          </a:p>
          <a:p>
            <a:pPr marL="523982" indent="-261991" lvl="1">
              <a:lnSpc>
                <a:spcPts val="4295"/>
              </a:lnSpc>
              <a:buFont typeface="Arial"/>
              <a:buChar char="•"/>
            </a:pPr>
            <a:r>
              <a:rPr lang="en-US" sz="2426">
                <a:solidFill>
                  <a:srgbClr val="000000"/>
                </a:solidFill>
                <a:latin typeface="Poppins"/>
              </a:rPr>
              <a:t>Distracted driving</a:t>
            </a:r>
          </a:p>
          <a:p>
            <a:pPr marL="523982" indent="-261991" lvl="1">
              <a:lnSpc>
                <a:spcPts val="4295"/>
              </a:lnSpc>
              <a:buFont typeface="Arial"/>
              <a:buChar char="•"/>
            </a:pPr>
            <a:r>
              <a:rPr lang="en-US" sz="2426">
                <a:solidFill>
                  <a:srgbClr val="000000"/>
                </a:solidFill>
                <a:latin typeface="Poppins"/>
              </a:rPr>
              <a:t>Reckless driving</a:t>
            </a:r>
          </a:p>
          <a:p>
            <a:pPr>
              <a:lnSpc>
                <a:spcPts val="429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637433" y="3884547"/>
            <a:ext cx="1689684" cy="16896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5" id="5"/>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01</a:t>
              </a:r>
            </a:p>
          </p:txBody>
        </p:sp>
      </p:grpSp>
      <p:grpSp>
        <p:nvGrpSpPr>
          <p:cNvPr name="Group 6" id="6"/>
          <p:cNvGrpSpPr/>
          <p:nvPr/>
        </p:nvGrpSpPr>
        <p:grpSpPr>
          <a:xfrm rot="0">
            <a:off x="1637433" y="6183018"/>
            <a:ext cx="1689684" cy="16896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8" id="8"/>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02</a:t>
              </a:r>
            </a:p>
          </p:txBody>
        </p:sp>
      </p:grpSp>
      <p:grpSp>
        <p:nvGrpSpPr>
          <p:cNvPr name="Group 9" id="9"/>
          <p:cNvGrpSpPr/>
          <p:nvPr/>
        </p:nvGrpSpPr>
        <p:grpSpPr>
          <a:xfrm rot="0">
            <a:off x="9722986" y="3884547"/>
            <a:ext cx="1689684" cy="16896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11" id="11"/>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03</a:t>
              </a:r>
            </a:p>
          </p:txBody>
        </p:sp>
      </p:grpSp>
      <p:grpSp>
        <p:nvGrpSpPr>
          <p:cNvPr name="Group 12" id="12"/>
          <p:cNvGrpSpPr/>
          <p:nvPr/>
        </p:nvGrpSpPr>
        <p:grpSpPr>
          <a:xfrm rot="0">
            <a:off x="9722986" y="6183018"/>
            <a:ext cx="1689684" cy="16896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14" id="14"/>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04</a:t>
              </a:r>
            </a:p>
          </p:txBody>
        </p:sp>
      </p:grpSp>
      <p:sp>
        <p:nvSpPr>
          <p:cNvPr name="Freeform 15" id="15"/>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16" id="16"/>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552075" y="8268016"/>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4600642" y="922798"/>
            <a:ext cx="773624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Solutions</a:t>
            </a:r>
          </a:p>
        </p:txBody>
      </p:sp>
      <p:sp>
        <p:nvSpPr>
          <p:cNvPr name="TextBox 19" id="19"/>
          <p:cNvSpPr txBox="true"/>
          <p:nvPr/>
        </p:nvSpPr>
        <p:spPr>
          <a:xfrm rot="0">
            <a:off x="3573360" y="3896650"/>
            <a:ext cx="4895405" cy="1560702"/>
          </a:xfrm>
          <a:prstGeom prst="rect">
            <a:avLst/>
          </a:prstGeom>
        </p:spPr>
        <p:txBody>
          <a:bodyPr anchor="t" rtlCol="false" tIns="0" lIns="0" bIns="0" rIns="0">
            <a:spAutoFit/>
          </a:bodyPr>
          <a:lstStyle/>
          <a:p>
            <a:pPr>
              <a:lnSpc>
                <a:spcPts val="3116"/>
              </a:lnSpc>
            </a:pPr>
            <a:r>
              <a:rPr lang="en-US" sz="1900">
                <a:solidFill>
                  <a:srgbClr val="000000"/>
                </a:solidFill>
                <a:latin typeface="Poppins Bold"/>
              </a:rPr>
              <a:t>Provides speed limits, gives alerts and informs authorities in the case of user not adhering to the speed limit for a certain duration</a:t>
            </a:r>
          </a:p>
        </p:txBody>
      </p:sp>
      <p:sp>
        <p:nvSpPr>
          <p:cNvPr name="TextBox 20" id="20"/>
          <p:cNvSpPr txBox="true"/>
          <p:nvPr/>
        </p:nvSpPr>
        <p:spPr>
          <a:xfrm rot="0">
            <a:off x="3573360" y="6078243"/>
            <a:ext cx="4895405" cy="1951227"/>
          </a:xfrm>
          <a:prstGeom prst="rect">
            <a:avLst/>
          </a:prstGeom>
        </p:spPr>
        <p:txBody>
          <a:bodyPr anchor="t" rtlCol="false" tIns="0" lIns="0" bIns="0" rIns="0">
            <a:spAutoFit/>
          </a:bodyPr>
          <a:lstStyle/>
          <a:p>
            <a:pPr>
              <a:lnSpc>
                <a:spcPts val="3116"/>
              </a:lnSpc>
            </a:pPr>
            <a:r>
              <a:rPr lang="en-US" sz="1900">
                <a:solidFill>
                  <a:srgbClr val="000000"/>
                </a:solidFill>
                <a:latin typeface="Poppins Bold"/>
              </a:rPr>
              <a:t>During a case of some accident notifications/alerts will be passed out to the closest authorities. This quick response might help in saving some precious lives.</a:t>
            </a:r>
          </a:p>
        </p:txBody>
      </p:sp>
      <p:sp>
        <p:nvSpPr>
          <p:cNvPr name="TextBox 21" id="21"/>
          <p:cNvSpPr txBox="true"/>
          <p:nvPr/>
        </p:nvSpPr>
        <p:spPr>
          <a:xfrm rot="0">
            <a:off x="11660320" y="3647807"/>
            <a:ext cx="5764379" cy="1940854"/>
          </a:xfrm>
          <a:prstGeom prst="rect">
            <a:avLst/>
          </a:prstGeom>
        </p:spPr>
        <p:txBody>
          <a:bodyPr anchor="t" rtlCol="false" tIns="0" lIns="0" bIns="0" rIns="0">
            <a:spAutoFit/>
          </a:bodyPr>
          <a:lstStyle/>
          <a:p>
            <a:pPr>
              <a:lnSpc>
                <a:spcPts val="3140"/>
              </a:lnSpc>
            </a:pPr>
            <a:r>
              <a:rPr lang="en-US" sz="1915">
                <a:solidFill>
                  <a:srgbClr val="000000"/>
                </a:solidFill>
                <a:latin typeface="Poppins Bold"/>
              </a:rPr>
              <a:t>In case of Vehicle breakdown, we provide the location and phone number of garages and mechanics closest to the user’s location</a:t>
            </a:r>
          </a:p>
          <a:p>
            <a:pPr>
              <a:lnSpc>
                <a:spcPts val="3140"/>
              </a:lnSpc>
            </a:pPr>
            <a:r>
              <a:rPr lang="en-US" sz="1915">
                <a:solidFill>
                  <a:srgbClr val="000000"/>
                </a:solidFill>
                <a:latin typeface="Poppins Bold"/>
              </a:rPr>
              <a:t>Additionaly provide a timely reminder for maintenance of vehicles.</a:t>
            </a:r>
          </a:p>
        </p:txBody>
      </p:sp>
      <p:sp>
        <p:nvSpPr>
          <p:cNvPr name="TextBox 22" id="22"/>
          <p:cNvSpPr txBox="true"/>
          <p:nvPr/>
        </p:nvSpPr>
        <p:spPr>
          <a:xfrm rot="0">
            <a:off x="11660320" y="6326592"/>
            <a:ext cx="4815808" cy="1170177"/>
          </a:xfrm>
          <a:prstGeom prst="rect">
            <a:avLst/>
          </a:prstGeom>
        </p:spPr>
        <p:txBody>
          <a:bodyPr anchor="t" rtlCol="false" tIns="0" lIns="0" bIns="0" rIns="0">
            <a:spAutoFit/>
          </a:bodyPr>
          <a:lstStyle/>
          <a:p>
            <a:pPr>
              <a:lnSpc>
                <a:spcPts val="3116"/>
              </a:lnSpc>
            </a:pPr>
            <a:r>
              <a:rPr lang="en-US" sz="1900">
                <a:solidFill>
                  <a:srgbClr val="000000"/>
                </a:solidFill>
                <a:latin typeface="Poppins Bold"/>
              </a:rPr>
              <a:t>AI chat bot provides the safest and most efficient route to travel from one place to another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446797" y="1944950"/>
            <a:ext cx="11161610" cy="1710231"/>
            <a:chOff x="0" y="0"/>
            <a:chExt cx="2939683" cy="450431"/>
          </a:xfrm>
        </p:grpSpPr>
        <p:sp>
          <p:nvSpPr>
            <p:cNvPr name="Freeform 4" id="4"/>
            <p:cNvSpPr/>
            <p:nvPr/>
          </p:nvSpPr>
          <p:spPr>
            <a:xfrm flipH="false" flipV="false" rot="0">
              <a:off x="0" y="0"/>
              <a:ext cx="2939683" cy="450431"/>
            </a:xfrm>
            <a:custGeom>
              <a:avLst/>
              <a:gdLst/>
              <a:ahLst/>
              <a:cxnLst/>
              <a:rect r="r" b="b" t="t" l="l"/>
              <a:pathLst>
                <a:path h="450431" w="2939683">
                  <a:moveTo>
                    <a:pt x="17341" y="0"/>
                  </a:moveTo>
                  <a:lnTo>
                    <a:pt x="2922343" y="0"/>
                  </a:lnTo>
                  <a:cubicBezTo>
                    <a:pt x="2926942" y="0"/>
                    <a:pt x="2931352" y="1827"/>
                    <a:pt x="2934604" y="5079"/>
                  </a:cubicBezTo>
                  <a:cubicBezTo>
                    <a:pt x="2937856" y="8331"/>
                    <a:pt x="2939683" y="12742"/>
                    <a:pt x="2939683" y="17341"/>
                  </a:cubicBezTo>
                  <a:lnTo>
                    <a:pt x="2939683" y="433091"/>
                  </a:lnTo>
                  <a:cubicBezTo>
                    <a:pt x="2939683" y="437690"/>
                    <a:pt x="2937856" y="442100"/>
                    <a:pt x="2934604" y="445352"/>
                  </a:cubicBezTo>
                  <a:cubicBezTo>
                    <a:pt x="2931352" y="448604"/>
                    <a:pt x="2926942" y="450431"/>
                    <a:pt x="2922343" y="450431"/>
                  </a:cubicBezTo>
                  <a:lnTo>
                    <a:pt x="17341" y="450431"/>
                  </a:lnTo>
                  <a:cubicBezTo>
                    <a:pt x="12742" y="450431"/>
                    <a:pt x="8331" y="448604"/>
                    <a:pt x="5079" y="445352"/>
                  </a:cubicBezTo>
                  <a:cubicBezTo>
                    <a:pt x="1827" y="442100"/>
                    <a:pt x="0" y="437690"/>
                    <a:pt x="0" y="433091"/>
                  </a:cubicBezTo>
                  <a:lnTo>
                    <a:pt x="0" y="17341"/>
                  </a:lnTo>
                  <a:cubicBezTo>
                    <a:pt x="0" y="12742"/>
                    <a:pt x="1827" y="8331"/>
                    <a:pt x="5079" y="5079"/>
                  </a:cubicBezTo>
                  <a:cubicBezTo>
                    <a:pt x="8331" y="1827"/>
                    <a:pt x="12742" y="0"/>
                    <a:pt x="17341" y="0"/>
                  </a:cubicBezTo>
                  <a:close/>
                </a:path>
              </a:pathLst>
            </a:custGeom>
            <a:solidFill>
              <a:srgbClr val="A2AB91"/>
            </a:solidFill>
          </p:spPr>
        </p:sp>
        <p:sp>
          <p:nvSpPr>
            <p:cNvPr name="TextBox 5" id="5"/>
            <p:cNvSpPr txBox="true"/>
            <p:nvPr/>
          </p:nvSpPr>
          <p:spPr>
            <a:xfrm>
              <a:off x="0" y="-38100"/>
              <a:ext cx="2939683" cy="48853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13832" y="3874256"/>
            <a:ext cx="11161610" cy="1755970"/>
            <a:chOff x="0" y="0"/>
            <a:chExt cx="2939683" cy="462478"/>
          </a:xfrm>
        </p:grpSpPr>
        <p:sp>
          <p:nvSpPr>
            <p:cNvPr name="Freeform 7" id="7"/>
            <p:cNvSpPr/>
            <p:nvPr/>
          </p:nvSpPr>
          <p:spPr>
            <a:xfrm flipH="false" flipV="false" rot="0">
              <a:off x="0" y="0"/>
              <a:ext cx="2939683" cy="462478"/>
            </a:xfrm>
            <a:custGeom>
              <a:avLst/>
              <a:gdLst/>
              <a:ahLst/>
              <a:cxnLst/>
              <a:rect r="r" b="b" t="t" l="l"/>
              <a:pathLst>
                <a:path h="462478" w="2939683">
                  <a:moveTo>
                    <a:pt x="17341" y="0"/>
                  </a:moveTo>
                  <a:lnTo>
                    <a:pt x="2922343" y="0"/>
                  </a:lnTo>
                  <a:cubicBezTo>
                    <a:pt x="2926942" y="0"/>
                    <a:pt x="2931352" y="1827"/>
                    <a:pt x="2934604" y="5079"/>
                  </a:cubicBezTo>
                  <a:cubicBezTo>
                    <a:pt x="2937856" y="8331"/>
                    <a:pt x="2939683" y="12742"/>
                    <a:pt x="2939683" y="17341"/>
                  </a:cubicBezTo>
                  <a:lnTo>
                    <a:pt x="2939683" y="445137"/>
                  </a:lnTo>
                  <a:cubicBezTo>
                    <a:pt x="2939683" y="449736"/>
                    <a:pt x="2937856" y="454147"/>
                    <a:pt x="2934604" y="457399"/>
                  </a:cubicBezTo>
                  <a:cubicBezTo>
                    <a:pt x="2931352" y="460651"/>
                    <a:pt x="2926942" y="462478"/>
                    <a:pt x="2922343" y="462478"/>
                  </a:cubicBezTo>
                  <a:lnTo>
                    <a:pt x="17341" y="462478"/>
                  </a:lnTo>
                  <a:cubicBezTo>
                    <a:pt x="12742" y="462478"/>
                    <a:pt x="8331" y="460651"/>
                    <a:pt x="5079" y="457399"/>
                  </a:cubicBezTo>
                  <a:cubicBezTo>
                    <a:pt x="1827" y="454147"/>
                    <a:pt x="0" y="449736"/>
                    <a:pt x="0" y="445137"/>
                  </a:cubicBezTo>
                  <a:lnTo>
                    <a:pt x="0" y="17341"/>
                  </a:lnTo>
                  <a:cubicBezTo>
                    <a:pt x="0" y="12742"/>
                    <a:pt x="1827" y="8331"/>
                    <a:pt x="5079" y="5079"/>
                  </a:cubicBezTo>
                  <a:cubicBezTo>
                    <a:pt x="8331" y="1827"/>
                    <a:pt x="12742" y="0"/>
                    <a:pt x="17341" y="0"/>
                  </a:cubicBezTo>
                  <a:close/>
                </a:path>
              </a:pathLst>
            </a:custGeom>
            <a:solidFill>
              <a:srgbClr val="808970"/>
            </a:solidFill>
          </p:spPr>
        </p:sp>
        <p:sp>
          <p:nvSpPr>
            <p:cNvPr name="TextBox 8" id="8"/>
            <p:cNvSpPr txBox="true"/>
            <p:nvPr/>
          </p:nvSpPr>
          <p:spPr>
            <a:xfrm>
              <a:off x="0" y="-38100"/>
              <a:ext cx="2939683" cy="50057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46797" y="5851723"/>
            <a:ext cx="11084090" cy="1755970"/>
            <a:chOff x="0" y="0"/>
            <a:chExt cx="2919266" cy="462478"/>
          </a:xfrm>
        </p:grpSpPr>
        <p:sp>
          <p:nvSpPr>
            <p:cNvPr name="Freeform 10" id="10"/>
            <p:cNvSpPr/>
            <p:nvPr/>
          </p:nvSpPr>
          <p:spPr>
            <a:xfrm flipH="false" flipV="false" rot="0">
              <a:off x="0" y="0"/>
              <a:ext cx="2919266" cy="462478"/>
            </a:xfrm>
            <a:custGeom>
              <a:avLst/>
              <a:gdLst/>
              <a:ahLst/>
              <a:cxnLst/>
              <a:rect r="r" b="b" t="t" l="l"/>
              <a:pathLst>
                <a:path h="462478" w="2919266">
                  <a:moveTo>
                    <a:pt x="17462" y="0"/>
                  </a:moveTo>
                  <a:lnTo>
                    <a:pt x="2901805" y="0"/>
                  </a:lnTo>
                  <a:cubicBezTo>
                    <a:pt x="2911448" y="0"/>
                    <a:pt x="2919266" y="7818"/>
                    <a:pt x="2919266" y="17462"/>
                  </a:cubicBezTo>
                  <a:lnTo>
                    <a:pt x="2919266" y="445016"/>
                  </a:lnTo>
                  <a:cubicBezTo>
                    <a:pt x="2919266" y="449647"/>
                    <a:pt x="2917427" y="454089"/>
                    <a:pt x="2914152" y="457363"/>
                  </a:cubicBezTo>
                  <a:cubicBezTo>
                    <a:pt x="2910877" y="460638"/>
                    <a:pt x="2906436" y="462478"/>
                    <a:pt x="2901805" y="462478"/>
                  </a:cubicBezTo>
                  <a:lnTo>
                    <a:pt x="17462" y="462478"/>
                  </a:lnTo>
                  <a:cubicBezTo>
                    <a:pt x="12831" y="462478"/>
                    <a:pt x="8389" y="460638"/>
                    <a:pt x="5114" y="457363"/>
                  </a:cubicBezTo>
                  <a:cubicBezTo>
                    <a:pt x="1840" y="454089"/>
                    <a:pt x="0" y="449647"/>
                    <a:pt x="0" y="445016"/>
                  </a:cubicBezTo>
                  <a:lnTo>
                    <a:pt x="0" y="17462"/>
                  </a:lnTo>
                  <a:cubicBezTo>
                    <a:pt x="0" y="12831"/>
                    <a:pt x="1840" y="8389"/>
                    <a:pt x="5114" y="5114"/>
                  </a:cubicBezTo>
                  <a:cubicBezTo>
                    <a:pt x="8389" y="1840"/>
                    <a:pt x="12831" y="0"/>
                    <a:pt x="17462" y="0"/>
                  </a:cubicBezTo>
                  <a:close/>
                </a:path>
              </a:pathLst>
            </a:custGeom>
            <a:solidFill>
              <a:srgbClr val="A2AB91"/>
            </a:solidFill>
          </p:spPr>
        </p:sp>
        <p:sp>
          <p:nvSpPr>
            <p:cNvPr name="TextBox 11" id="11"/>
            <p:cNvSpPr txBox="true"/>
            <p:nvPr/>
          </p:nvSpPr>
          <p:spPr>
            <a:xfrm>
              <a:off x="0" y="-38100"/>
              <a:ext cx="2919266" cy="500578"/>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2752248" y="1229442"/>
            <a:ext cx="4817315" cy="8028858"/>
            <a:chOff x="0" y="0"/>
            <a:chExt cx="3810000" cy="6350000"/>
          </a:xfrm>
        </p:grpSpPr>
        <p:sp>
          <p:nvSpPr>
            <p:cNvPr name="Freeform 13" id="13"/>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3"/>
              <a:stretch>
                <a:fillRect l="-24876" t="0" r="-24876" b="0"/>
              </a:stretch>
            </a:blipFill>
          </p:spPr>
        </p:sp>
        <p:sp>
          <p:nvSpPr>
            <p:cNvPr name="Freeform 14" id="14"/>
            <p:cNvSpPr/>
            <p:nvPr/>
          </p:nvSpPr>
          <p:spPr>
            <a:xfrm flipH="false" flipV="false" rot="0">
              <a:off x="0" y="0"/>
              <a:ext cx="3810000" cy="6350000"/>
            </a:xfrm>
            <a:custGeom>
              <a:avLst/>
              <a:gdLst/>
              <a:ahLst/>
              <a:cxnLst/>
              <a:rect r="r" b="b" t="t" l="l"/>
              <a:pathLst>
                <a:path h="6350000" w="3810000">
                  <a:moveTo>
                    <a:pt x="2794000" y="19050"/>
                  </a:moveTo>
                  <a:cubicBezTo>
                    <a:pt x="3343910" y="19050"/>
                    <a:pt x="3790950" y="466090"/>
                    <a:pt x="3790950" y="1016000"/>
                  </a:cubicBezTo>
                  <a:lnTo>
                    <a:pt x="3790950" y="5334000"/>
                  </a:lnTo>
                  <a:cubicBezTo>
                    <a:pt x="3790950" y="5883910"/>
                    <a:pt x="3343910" y="6330950"/>
                    <a:pt x="2794000" y="6330950"/>
                  </a:cubicBezTo>
                  <a:lnTo>
                    <a:pt x="1016000" y="6330950"/>
                  </a:lnTo>
                  <a:cubicBezTo>
                    <a:pt x="466090" y="6330950"/>
                    <a:pt x="19050" y="5883910"/>
                    <a:pt x="19050" y="5334000"/>
                  </a:cubicBezTo>
                  <a:lnTo>
                    <a:pt x="19050" y="1016000"/>
                  </a:lnTo>
                  <a:cubicBezTo>
                    <a:pt x="19050" y="466090"/>
                    <a:pt x="466090" y="19050"/>
                    <a:pt x="1016000" y="19050"/>
                  </a:cubicBezTo>
                  <a:lnTo>
                    <a:pt x="2794000" y="19050"/>
                  </a:lnTo>
                  <a:moveTo>
                    <a:pt x="2794000" y="0"/>
                  </a:moveTo>
                  <a:lnTo>
                    <a:pt x="1016000" y="0"/>
                  </a:lnTo>
                  <a:cubicBezTo>
                    <a:pt x="454660" y="0"/>
                    <a:pt x="0" y="454660"/>
                    <a:pt x="0" y="1016000"/>
                  </a:cubicBezTo>
                  <a:lnTo>
                    <a:pt x="0" y="5334000"/>
                  </a:lnTo>
                  <a:cubicBezTo>
                    <a:pt x="0" y="5895340"/>
                    <a:pt x="454660" y="6350000"/>
                    <a:pt x="1016000" y="6350000"/>
                  </a:cubicBezTo>
                  <a:lnTo>
                    <a:pt x="2794000" y="6350000"/>
                  </a:lnTo>
                  <a:cubicBezTo>
                    <a:pt x="3355340" y="6350000"/>
                    <a:pt x="3810000" y="5895340"/>
                    <a:pt x="3810000" y="5334000"/>
                  </a:cubicBezTo>
                  <a:lnTo>
                    <a:pt x="3810000" y="1016000"/>
                  </a:lnTo>
                  <a:cubicBezTo>
                    <a:pt x="3810000" y="454660"/>
                    <a:pt x="3355340" y="0"/>
                    <a:pt x="2794000" y="0"/>
                  </a:cubicBezTo>
                  <a:lnTo>
                    <a:pt x="2794000" y="0"/>
                  </a:lnTo>
                  <a:close/>
                </a:path>
              </a:pathLst>
            </a:custGeom>
            <a:solidFill>
              <a:srgbClr val="996A51"/>
            </a:solidFill>
          </p:spPr>
        </p:sp>
      </p:grpSp>
      <p:sp>
        <p:nvSpPr>
          <p:cNvPr name="Freeform 15" id="15"/>
          <p:cNvSpPr/>
          <p:nvPr/>
        </p:nvSpPr>
        <p:spPr>
          <a:xfrm flipH="false" flipV="false" rot="0">
            <a:off x="5669156" y="0"/>
            <a:ext cx="1240272" cy="1743791"/>
          </a:xfrm>
          <a:custGeom>
            <a:avLst/>
            <a:gdLst/>
            <a:ahLst/>
            <a:cxnLst/>
            <a:rect r="r" b="b" t="t" l="l"/>
            <a:pathLst>
              <a:path h="1743791" w="1240272">
                <a:moveTo>
                  <a:pt x="0" y="0"/>
                </a:moveTo>
                <a:lnTo>
                  <a:pt x="1240272" y="0"/>
                </a:lnTo>
                <a:lnTo>
                  <a:pt x="1240272" y="1743791"/>
                </a:lnTo>
                <a:lnTo>
                  <a:pt x="0" y="17437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446797" y="8048364"/>
            <a:ext cx="10919822" cy="1755970"/>
            <a:chOff x="0" y="0"/>
            <a:chExt cx="2876002" cy="462478"/>
          </a:xfrm>
        </p:grpSpPr>
        <p:sp>
          <p:nvSpPr>
            <p:cNvPr name="Freeform 17" id="17"/>
            <p:cNvSpPr/>
            <p:nvPr/>
          </p:nvSpPr>
          <p:spPr>
            <a:xfrm flipH="false" flipV="false" rot="0">
              <a:off x="0" y="0"/>
              <a:ext cx="2876003" cy="462478"/>
            </a:xfrm>
            <a:custGeom>
              <a:avLst/>
              <a:gdLst/>
              <a:ahLst/>
              <a:cxnLst/>
              <a:rect r="r" b="b" t="t" l="l"/>
              <a:pathLst>
                <a:path h="462478" w="2876003">
                  <a:moveTo>
                    <a:pt x="17724" y="0"/>
                  </a:moveTo>
                  <a:lnTo>
                    <a:pt x="2858278" y="0"/>
                  </a:lnTo>
                  <a:cubicBezTo>
                    <a:pt x="2868067" y="0"/>
                    <a:pt x="2876003" y="7936"/>
                    <a:pt x="2876003" y="17724"/>
                  </a:cubicBezTo>
                  <a:lnTo>
                    <a:pt x="2876003" y="444753"/>
                  </a:lnTo>
                  <a:cubicBezTo>
                    <a:pt x="2876003" y="454542"/>
                    <a:pt x="2868067" y="462478"/>
                    <a:pt x="2858278" y="462478"/>
                  </a:cubicBezTo>
                  <a:lnTo>
                    <a:pt x="17724" y="462478"/>
                  </a:lnTo>
                  <a:cubicBezTo>
                    <a:pt x="7936" y="462478"/>
                    <a:pt x="0" y="454542"/>
                    <a:pt x="0" y="444753"/>
                  </a:cubicBezTo>
                  <a:lnTo>
                    <a:pt x="0" y="17724"/>
                  </a:lnTo>
                  <a:cubicBezTo>
                    <a:pt x="0" y="7936"/>
                    <a:pt x="7936" y="0"/>
                    <a:pt x="17724" y="0"/>
                  </a:cubicBezTo>
                  <a:close/>
                </a:path>
              </a:pathLst>
            </a:custGeom>
            <a:solidFill>
              <a:srgbClr val="808970"/>
            </a:solidFill>
          </p:spPr>
        </p:sp>
        <p:sp>
          <p:nvSpPr>
            <p:cNvPr name="TextBox 18" id="18"/>
            <p:cNvSpPr txBox="true"/>
            <p:nvPr/>
          </p:nvSpPr>
          <p:spPr>
            <a:xfrm>
              <a:off x="0" y="-38100"/>
              <a:ext cx="2876002" cy="500578"/>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611065" y="395177"/>
            <a:ext cx="7073187" cy="1121452"/>
          </a:xfrm>
          <a:prstGeom prst="rect">
            <a:avLst/>
          </a:prstGeom>
        </p:spPr>
        <p:txBody>
          <a:bodyPr anchor="t" rtlCol="false" tIns="0" lIns="0" bIns="0" rIns="0">
            <a:spAutoFit/>
          </a:bodyPr>
          <a:lstStyle/>
          <a:p>
            <a:pPr>
              <a:lnSpc>
                <a:spcPts val="8082"/>
              </a:lnSpc>
            </a:pPr>
            <a:r>
              <a:rPr lang="en-US" sz="7554">
                <a:solidFill>
                  <a:srgbClr val="000000"/>
                </a:solidFill>
                <a:latin typeface="Bryndan Write"/>
              </a:rPr>
              <a:t>Speed limit</a:t>
            </a:r>
          </a:p>
        </p:txBody>
      </p:sp>
      <p:sp>
        <p:nvSpPr>
          <p:cNvPr name="TextBox 20" id="20"/>
          <p:cNvSpPr txBox="true"/>
          <p:nvPr/>
        </p:nvSpPr>
        <p:spPr>
          <a:xfrm rot="0">
            <a:off x="611065" y="1954492"/>
            <a:ext cx="12940813" cy="2026961"/>
          </a:xfrm>
          <a:prstGeom prst="rect">
            <a:avLst/>
          </a:prstGeom>
        </p:spPr>
        <p:txBody>
          <a:bodyPr anchor="t" rtlCol="false" tIns="0" lIns="0" bIns="0" rIns="0">
            <a:spAutoFit/>
          </a:bodyPr>
          <a:lstStyle/>
          <a:p>
            <a:pPr>
              <a:lnSpc>
                <a:spcPts val="3252"/>
              </a:lnSpc>
            </a:pPr>
            <a:r>
              <a:rPr lang="en-US" sz="2323">
                <a:solidFill>
                  <a:srgbClr val="000000"/>
                </a:solidFill>
                <a:latin typeface="Red Hat Display"/>
              </a:rPr>
              <a:t>1. </a:t>
            </a:r>
            <a:r>
              <a:rPr lang="en-US" sz="2323">
                <a:solidFill>
                  <a:srgbClr val="000000"/>
                </a:solidFill>
                <a:latin typeface="Red Hat Display Bold"/>
              </a:rPr>
              <a:t>Notification of Speed Limit Violation</a:t>
            </a:r>
          </a:p>
          <a:p>
            <a:pPr>
              <a:lnSpc>
                <a:spcPts val="3252"/>
              </a:lnSpc>
            </a:pPr>
            <a:r>
              <a:rPr lang="en-US" sz="2323">
                <a:solidFill>
                  <a:srgbClr val="000000"/>
                </a:solidFill>
                <a:latin typeface="Red Hat Display Bold"/>
              </a:rPr>
              <a:t>   </a:t>
            </a:r>
            <a:r>
              <a:rPr lang="en-US" sz="2323">
                <a:solidFill>
                  <a:srgbClr val="000000"/>
                </a:solidFill>
                <a:latin typeface="Red Hat Display"/>
              </a:rPr>
              <a:t>- When the user exceeds the speed limit, immediately notify them. </a:t>
            </a:r>
          </a:p>
          <a:p>
            <a:pPr>
              <a:lnSpc>
                <a:spcPts val="3252"/>
              </a:lnSpc>
            </a:pPr>
            <a:r>
              <a:rPr lang="en-US" sz="2323">
                <a:solidFill>
                  <a:srgbClr val="000000"/>
                </a:solidFill>
                <a:latin typeface="Red Hat Display"/>
              </a:rPr>
              <a:t>   </a:t>
            </a:r>
            <a:r>
              <a:rPr lang="en-US" sz="2323">
                <a:solidFill>
                  <a:srgbClr val="000000"/>
                </a:solidFill>
                <a:latin typeface="Red Hat Display"/>
              </a:rPr>
              <a:t>- Clearly state the current speed limit in the notification.</a:t>
            </a:r>
          </a:p>
          <a:p>
            <a:pPr algn="l">
              <a:lnSpc>
                <a:spcPts val="3252"/>
              </a:lnSpc>
            </a:pPr>
            <a:r>
              <a:rPr lang="en-US" sz="2323">
                <a:solidFill>
                  <a:srgbClr val="000000"/>
                </a:solidFill>
                <a:latin typeface="Red Hat Display"/>
              </a:rPr>
              <a:t>   </a:t>
            </a:r>
            <a:r>
              <a:rPr lang="en-US" sz="2323">
                <a:solidFill>
                  <a:srgbClr val="000000"/>
                </a:solidFill>
                <a:latin typeface="Red Hat Display"/>
              </a:rPr>
              <a:t>- Politely ask the user to adhere to the posted speed limit</a:t>
            </a:r>
          </a:p>
          <a:p>
            <a:pPr algn="ctr">
              <a:lnSpc>
                <a:spcPts val="3252"/>
              </a:lnSpc>
            </a:pPr>
          </a:p>
        </p:txBody>
      </p:sp>
      <p:sp>
        <p:nvSpPr>
          <p:cNvPr name="TextBox 21" id="21"/>
          <p:cNvSpPr txBox="true"/>
          <p:nvPr/>
        </p:nvSpPr>
        <p:spPr>
          <a:xfrm rot="0">
            <a:off x="611065" y="3933828"/>
            <a:ext cx="8474382" cy="1977966"/>
          </a:xfrm>
          <a:prstGeom prst="rect">
            <a:avLst/>
          </a:prstGeom>
        </p:spPr>
        <p:txBody>
          <a:bodyPr anchor="t" rtlCol="false" tIns="0" lIns="0" bIns="0" rIns="0">
            <a:spAutoFit/>
          </a:bodyPr>
          <a:lstStyle/>
          <a:p>
            <a:pPr>
              <a:lnSpc>
                <a:spcPts val="3153"/>
              </a:lnSpc>
            </a:pPr>
            <a:r>
              <a:rPr lang="en-US" sz="2252">
                <a:solidFill>
                  <a:srgbClr val="000000"/>
                </a:solidFill>
                <a:latin typeface="Red Hat Display Bold"/>
              </a:rPr>
              <a:t>2. Monitoring User Compliance:</a:t>
            </a:r>
          </a:p>
          <a:p>
            <a:pPr>
              <a:lnSpc>
                <a:spcPts val="3153"/>
              </a:lnSpc>
            </a:pPr>
            <a:r>
              <a:rPr lang="en-US" sz="2252">
                <a:solidFill>
                  <a:srgbClr val="000000"/>
                </a:solidFill>
                <a:latin typeface="Red Hat Display"/>
              </a:rPr>
              <a:t>   </a:t>
            </a:r>
            <a:r>
              <a:rPr lang="en-US" sz="2252">
                <a:solidFill>
                  <a:srgbClr val="000000"/>
                </a:solidFill>
                <a:latin typeface="Red Hat Display"/>
              </a:rPr>
              <a:t>- Continuously monitor the user's speed.</a:t>
            </a:r>
          </a:p>
          <a:p>
            <a:pPr>
              <a:lnSpc>
                <a:spcPts val="3153"/>
              </a:lnSpc>
            </a:pPr>
            <a:r>
              <a:rPr lang="en-US" sz="2252">
                <a:solidFill>
                  <a:srgbClr val="000000"/>
                </a:solidFill>
                <a:latin typeface="Red Hat Display"/>
              </a:rPr>
              <a:t>   - If the user continues to exceed the speed limit after the initial notification, record the duration of non-compliance.</a:t>
            </a:r>
          </a:p>
          <a:p>
            <a:pPr>
              <a:lnSpc>
                <a:spcPts val="3153"/>
              </a:lnSpc>
            </a:pPr>
          </a:p>
        </p:txBody>
      </p:sp>
      <p:sp>
        <p:nvSpPr>
          <p:cNvPr name="TextBox 22" id="22"/>
          <p:cNvSpPr txBox="true"/>
          <p:nvPr/>
        </p:nvSpPr>
        <p:spPr>
          <a:xfrm rot="0">
            <a:off x="611065" y="5873694"/>
            <a:ext cx="11303071" cy="1841295"/>
          </a:xfrm>
          <a:prstGeom prst="rect">
            <a:avLst/>
          </a:prstGeom>
        </p:spPr>
        <p:txBody>
          <a:bodyPr anchor="t" rtlCol="false" tIns="0" lIns="0" bIns="0" rIns="0">
            <a:spAutoFit/>
          </a:bodyPr>
          <a:lstStyle/>
          <a:p>
            <a:pPr algn="just">
              <a:lnSpc>
                <a:spcPts val="2986"/>
              </a:lnSpc>
            </a:pPr>
            <a:r>
              <a:rPr lang="en-US" sz="2133">
                <a:solidFill>
                  <a:srgbClr val="000000"/>
                </a:solidFill>
                <a:latin typeface="Red Hat Display Bold"/>
              </a:rPr>
              <a:t>3. Final Warning:</a:t>
            </a:r>
          </a:p>
          <a:p>
            <a:pPr algn="just">
              <a:lnSpc>
                <a:spcPts val="2986"/>
              </a:lnSpc>
            </a:pPr>
            <a:r>
              <a:rPr lang="en-US" sz="2133">
                <a:solidFill>
                  <a:srgbClr val="000000"/>
                </a:solidFill>
                <a:latin typeface="Red Hat Display Bold"/>
              </a:rPr>
              <a:t>  </a:t>
            </a:r>
            <a:r>
              <a:rPr lang="en-US" sz="2133">
                <a:solidFill>
                  <a:srgbClr val="000000"/>
                </a:solidFill>
                <a:latin typeface="Red Hat Display"/>
              </a:rPr>
              <a:t> - If the user exceeds the speed limit for a specified duration (e.g., 5 minutes), </a:t>
            </a:r>
          </a:p>
          <a:p>
            <a:pPr algn="just">
              <a:lnSpc>
                <a:spcPts val="2986"/>
              </a:lnSpc>
            </a:pPr>
            <a:r>
              <a:rPr lang="en-US" sz="2133">
                <a:solidFill>
                  <a:srgbClr val="000000"/>
                </a:solidFill>
                <a:latin typeface="Red Hat Display"/>
              </a:rPr>
              <a:t>issue a final warning</a:t>
            </a:r>
          </a:p>
          <a:p>
            <a:pPr algn="just">
              <a:lnSpc>
                <a:spcPts val="2986"/>
              </a:lnSpc>
            </a:pPr>
            <a:r>
              <a:rPr lang="en-US" sz="2133">
                <a:solidFill>
                  <a:srgbClr val="000000"/>
                </a:solidFill>
                <a:latin typeface="Red Hat Display"/>
              </a:rPr>
              <a:t>  </a:t>
            </a:r>
            <a:r>
              <a:rPr lang="en-US" sz="2133">
                <a:solidFill>
                  <a:srgbClr val="000000"/>
                </a:solidFill>
                <a:latin typeface="Red Hat Display"/>
              </a:rPr>
              <a:t>- Emphasize the importance of adhering to speed limits for safety.</a:t>
            </a:r>
          </a:p>
          <a:p>
            <a:pPr algn="just">
              <a:lnSpc>
                <a:spcPts val="2986"/>
              </a:lnSpc>
            </a:pPr>
          </a:p>
        </p:txBody>
      </p:sp>
      <p:sp>
        <p:nvSpPr>
          <p:cNvPr name="TextBox 23" id="23"/>
          <p:cNvSpPr txBox="true"/>
          <p:nvPr/>
        </p:nvSpPr>
        <p:spPr>
          <a:xfrm rot="0">
            <a:off x="552592" y="8105514"/>
            <a:ext cx="10708233" cy="1411977"/>
          </a:xfrm>
          <a:prstGeom prst="rect">
            <a:avLst/>
          </a:prstGeom>
        </p:spPr>
        <p:txBody>
          <a:bodyPr anchor="t" rtlCol="false" tIns="0" lIns="0" bIns="0" rIns="0">
            <a:spAutoFit/>
          </a:bodyPr>
          <a:lstStyle/>
          <a:p>
            <a:pPr>
              <a:lnSpc>
                <a:spcPts val="2873"/>
              </a:lnSpc>
            </a:pPr>
            <a:r>
              <a:rPr lang="en-US" sz="2052">
                <a:solidFill>
                  <a:srgbClr val="000000"/>
                </a:solidFill>
                <a:latin typeface="Red Hat Display Bold"/>
              </a:rPr>
              <a:t>4. Notifying Authorities:</a:t>
            </a:r>
          </a:p>
          <a:p>
            <a:pPr>
              <a:lnSpc>
                <a:spcPts val="2873"/>
              </a:lnSpc>
            </a:pPr>
            <a:r>
              <a:rPr lang="en-US" sz="2052">
                <a:solidFill>
                  <a:srgbClr val="000000"/>
                </a:solidFill>
                <a:latin typeface="Red Hat Display Bold"/>
              </a:rPr>
              <a:t> </a:t>
            </a:r>
            <a:r>
              <a:rPr lang="en-US" sz="2052">
                <a:solidFill>
                  <a:srgbClr val="000000"/>
                </a:solidFill>
                <a:latin typeface="Red Hat Display"/>
              </a:rPr>
              <a:t>- If the user does not comply with the final warning, promptly inform the relevant authorities.</a:t>
            </a:r>
          </a:p>
          <a:p>
            <a:pPr>
              <a:lnSpc>
                <a:spcPts val="2873"/>
              </a:lnSpc>
            </a:pPr>
            <a:r>
              <a:rPr lang="en-US" sz="2052">
                <a:solidFill>
                  <a:srgbClr val="000000"/>
                </a:solidFill>
                <a:latin typeface="Red Hat Display"/>
              </a:rPr>
              <a:t> - Provide them with all necessary details, including the user's location and vehicle information.</a:t>
            </a:r>
          </a:p>
          <a:p>
            <a:pPr algn="r">
              <a:lnSpc>
                <a:spcPts val="287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2500356" y="3604111"/>
            <a:ext cx="13287288" cy="2544734"/>
            <a:chOff x="0" y="0"/>
            <a:chExt cx="3499533" cy="670218"/>
          </a:xfrm>
        </p:grpSpPr>
        <p:sp>
          <p:nvSpPr>
            <p:cNvPr name="Freeform 4" id="4"/>
            <p:cNvSpPr/>
            <p:nvPr/>
          </p:nvSpPr>
          <p:spPr>
            <a:xfrm flipH="false" flipV="false" rot="0">
              <a:off x="0" y="0"/>
              <a:ext cx="3499533" cy="670218"/>
            </a:xfrm>
            <a:custGeom>
              <a:avLst/>
              <a:gdLst/>
              <a:ahLst/>
              <a:cxnLst/>
              <a:rect r="r" b="b" t="t" l="l"/>
              <a:pathLst>
                <a:path h="670218" w="3499533">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name="TextBox 5" id="5"/>
            <p:cNvSpPr txBox="true"/>
            <p:nvPr/>
          </p:nvSpPr>
          <p:spPr>
            <a:xfrm>
              <a:off x="0" y="-38100"/>
              <a:ext cx="3499533" cy="7083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00356" y="6354308"/>
            <a:ext cx="13287288" cy="3314061"/>
            <a:chOff x="0" y="0"/>
            <a:chExt cx="3499533" cy="872839"/>
          </a:xfrm>
        </p:grpSpPr>
        <p:sp>
          <p:nvSpPr>
            <p:cNvPr name="Freeform 7" id="7"/>
            <p:cNvSpPr/>
            <p:nvPr/>
          </p:nvSpPr>
          <p:spPr>
            <a:xfrm flipH="false" flipV="false" rot="0">
              <a:off x="0" y="0"/>
              <a:ext cx="3499533" cy="872839"/>
            </a:xfrm>
            <a:custGeom>
              <a:avLst/>
              <a:gdLst/>
              <a:ahLst/>
              <a:cxnLst/>
              <a:rect r="r" b="b" t="t" l="l"/>
              <a:pathLst>
                <a:path h="872839" w="3499533">
                  <a:moveTo>
                    <a:pt x="14566" y="0"/>
                  </a:moveTo>
                  <a:lnTo>
                    <a:pt x="3484966" y="0"/>
                  </a:lnTo>
                  <a:cubicBezTo>
                    <a:pt x="3488829" y="0"/>
                    <a:pt x="3492534" y="1535"/>
                    <a:pt x="3495266" y="4266"/>
                  </a:cubicBezTo>
                  <a:cubicBezTo>
                    <a:pt x="3497998" y="6998"/>
                    <a:pt x="3499533" y="10703"/>
                    <a:pt x="3499533" y="14566"/>
                  </a:cubicBezTo>
                  <a:lnTo>
                    <a:pt x="3499533" y="858273"/>
                  </a:lnTo>
                  <a:cubicBezTo>
                    <a:pt x="3499533" y="862136"/>
                    <a:pt x="3497998" y="865841"/>
                    <a:pt x="3495266" y="868573"/>
                  </a:cubicBezTo>
                  <a:cubicBezTo>
                    <a:pt x="3492534" y="871304"/>
                    <a:pt x="3488829" y="872839"/>
                    <a:pt x="3484966" y="872839"/>
                  </a:cubicBezTo>
                  <a:lnTo>
                    <a:pt x="14566" y="872839"/>
                  </a:lnTo>
                  <a:cubicBezTo>
                    <a:pt x="10703" y="872839"/>
                    <a:pt x="6998" y="871304"/>
                    <a:pt x="4266" y="868573"/>
                  </a:cubicBezTo>
                  <a:cubicBezTo>
                    <a:pt x="1535" y="865841"/>
                    <a:pt x="0" y="862136"/>
                    <a:pt x="0" y="858273"/>
                  </a:cubicBezTo>
                  <a:lnTo>
                    <a:pt x="0" y="14566"/>
                  </a:lnTo>
                  <a:cubicBezTo>
                    <a:pt x="0" y="10703"/>
                    <a:pt x="1535" y="6998"/>
                    <a:pt x="4266" y="4266"/>
                  </a:cubicBezTo>
                  <a:cubicBezTo>
                    <a:pt x="6998" y="1535"/>
                    <a:pt x="10703" y="0"/>
                    <a:pt x="14566" y="0"/>
                  </a:cubicBezTo>
                  <a:close/>
                </a:path>
              </a:pathLst>
            </a:custGeom>
            <a:solidFill>
              <a:srgbClr val="808970"/>
            </a:solidFill>
          </p:spPr>
        </p:sp>
        <p:sp>
          <p:nvSpPr>
            <p:cNvPr name="TextBox 8" id="8"/>
            <p:cNvSpPr txBox="true"/>
            <p:nvPr/>
          </p:nvSpPr>
          <p:spPr>
            <a:xfrm>
              <a:off x="0" y="-38100"/>
              <a:ext cx="3499533" cy="91093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6145841">
            <a:off x="11241315" y="-119766"/>
            <a:ext cx="1423225" cy="1296429"/>
          </a:xfrm>
          <a:custGeom>
            <a:avLst/>
            <a:gdLst/>
            <a:ahLst/>
            <a:cxnLst/>
            <a:rect r="r" b="b" t="t" l="l"/>
            <a:pathLst>
              <a:path h="1296429" w="1423225">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924598" y="482082"/>
            <a:ext cx="5674864" cy="2324372"/>
          </a:xfrm>
          <a:prstGeom prst="rect">
            <a:avLst/>
          </a:prstGeom>
        </p:spPr>
        <p:txBody>
          <a:bodyPr anchor="t" rtlCol="false" tIns="0" lIns="0" bIns="0" rIns="0">
            <a:spAutoFit/>
          </a:bodyPr>
          <a:lstStyle/>
          <a:p>
            <a:pPr algn="ctr">
              <a:lnSpc>
                <a:spcPts val="8771"/>
              </a:lnSpc>
            </a:pPr>
            <a:r>
              <a:rPr lang="en-US" sz="8197">
                <a:solidFill>
                  <a:srgbClr val="000000"/>
                </a:solidFill>
                <a:latin typeface="Bryndan Write"/>
              </a:rPr>
              <a:t>In case of accident </a:t>
            </a:r>
          </a:p>
        </p:txBody>
      </p:sp>
      <p:sp>
        <p:nvSpPr>
          <p:cNvPr name="Freeform 11" id="11"/>
          <p:cNvSpPr/>
          <p:nvPr/>
        </p:nvSpPr>
        <p:spPr>
          <a:xfrm flipH="false" flipV="false" rot="-4274272">
            <a:off x="4720439" y="1596989"/>
            <a:ext cx="1423225" cy="1296429"/>
          </a:xfrm>
          <a:custGeom>
            <a:avLst/>
            <a:gdLst/>
            <a:ahLst/>
            <a:cxnLst/>
            <a:rect r="r" b="b" t="t" l="l"/>
            <a:pathLst>
              <a:path h="1296429" w="1423225">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82538" y="7202027"/>
            <a:ext cx="3614038" cy="2882195"/>
          </a:xfrm>
          <a:custGeom>
            <a:avLst/>
            <a:gdLst/>
            <a:ahLst/>
            <a:cxnLst/>
            <a:rect r="r" b="b" t="t" l="l"/>
            <a:pathLst>
              <a:path h="2882195" w="3614038">
                <a:moveTo>
                  <a:pt x="0" y="0"/>
                </a:moveTo>
                <a:lnTo>
                  <a:pt x="3614038" y="0"/>
                </a:lnTo>
                <a:lnTo>
                  <a:pt x="3614038" y="2882195"/>
                </a:lnTo>
                <a:lnTo>
                  <a:pt x="0" y="2882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875317" y="390227"/>
            <a:ext cx="2587324" cy="2747159"/>
          </a:xfrm>
          <a:custGeom>
            <a:avLst/>
            <a:gdLst/>
            <a:ahLst/>
            <a:cxnLst/>
            <a:rect r="r" b="b" t="t" l="l"/>
            <a:pathLst>
              <a:path h="2747159" w="2587324">
                <a:moveTo>
                  <a:pt x="0" y="0"/>
                </a:moveTo>
                <a:lnTo>
                  <a:pt x="2587324" y="0"/>
                </a:lnTo>
                <a:lnTo>
                  <a:pt x="2587324" y="2747159"/>
                </a:lnTo>
                <a:lnTo>
                  <a:pt x="0" y="27471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5924598" y="453507"/>
            <a:ext cx="4840089" cy="1819213"/>
          </a:xfrm>
          <a:custGeom>
            <a:avLst/>
            <a:gdLst/>
            <a:ahLst/>
            <a:cxnLst/>
            <a:rect r="r" b="b" t="t" l="l"/>
            <a:pathLst>
              <a:path h="1819213" w="4840089">
                <a:moveTo>
                  <a:pt x="0" y="0"/>
                </a:moveTo>
                <a:lnTo>
                  <a:pt x="4840089" y="0"/>
                </a:lnTo>
                <a:lnTo>
                  <a:pt x="4840089" y="1819212"/>
                </a:lnTo>
                <a:lnTo>
                  <a:pt x="0" y="1819212"/>
                </a:lnTo>
                <a:lnTo>
                  <a:pt x="0" y="0"/>
                </a:lnTo>
                <a:close/>
              </a:path>
            </a:pathLst>
          </a:custGeom>
          <a:blipFill>
            <a:blip r:embed="rId9">
              <a:alphaModFix amt="23000"/>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4254698" y="3675563"/>
            <a:ext cx="9778603" cy="977265"/>
          </a:xfrm>
          <a:prstGeom prst="rect">
            <a:avLst/>
          </a:prstGeom>
        </p:spPr>
        <p:txBody>
          <a:bodyPr anchor="t" rtlCol="false" tIns="0" lIns="0" bIns="0" rIns="0">
            <a:spAutoFit/>
          </a:bodyPr>
          <a:lstStyle/>
          <a:p>
            <a:pPr algn="ctr">
              <a:lnSpc>
                <a:spcPts val="7559"/>
              </a:lnSpc>
            </a:pPr>
            <a:r>
              <a:rPr lang="en-US" sz="5399">
                <a:solidFill>
                  <a:srgbClr val="000000"/>
                </a:solidFill>
                <a:latin typeface="Maharlika"/>
              </a:rPr>
              <a:t>Immediate health assistance:  </a:t>
            </a:r>
          </a:p>
        </p:txBody>
      </p:sp>
      <p:sp>
        <p:nvSpPr>
          <p:cNvPr name="TextBox 16" id="16"/>
          <p:cNvSpPr txBox="true"/>
          <p:nvPr/>
        </p:nvSpPr>
        <p:spPr>
          <a:xfrm rot="0">
            <a:off x="5363054" y="6344108"/>
            <a:ext cx="6365200" cy="944245"/>
          </a:xfrm>
          <a:prstGeom prst="rect">
            <a:avLst/>
          </a:prstGeom>
        </p:spPr>
        <p:txBody>
          <a:bodyPr anchor="t" rtlCol="false" tIns="0" lIns="0" bIns="0" rIns="0">
            <a:spAutoFit/>
          </a:bodyPr>
          <a:lstStyle/>
          <a:p>
            <a:pPr algn="ctr">
              <a:lnSpc>
                <a:spcPts val="7279"/>
              </a:lnSpc>
            </a:pPr>
            <a:r>
              <a:rPr lang="en-US" sz="5199">
                <a:solidFill>
                  <a:srgbClr val="000000"/>
                </a:solidFill>
                <a:latin typeface="Maharlika"/>
              </a:rPr>
              <a:t>Vehicle breakdown:</a:t>
            </a:r>
          </a:p>
        </p:txBody>
      </p:sp>
      <p:sp>
        <p:nvSpPr>
          <p:cNvPr name="TextBox 17" id="17"/>
          <p:cNvSpPr txBox="true"/>
          <p:nvPr/>
        </p:nvSpPr>
        <p:spPr>
          <a:xfrm rot="0">
            <a:off x="3317200" y="4819328"/>
            <a:ext cx="11653600" cy="1064259"/>
          </a:xfrm>
          <a:prstGeom prst="rect">
            <a:avLst/>
          </a:prstGeom>
        </p:spPr>
        <p:txBody>
          <a:bodyPr anchor="t" rtlCol="false" tIns="0" lIns="0" bIns="0" rIns="0">
            <a:spAutoFit/>
          </a:bodyPr>
          <a:lstStyle/>
          <a:p>
            <a:pPr>
              <a:lnSpc>
                <a:spcPts val="4340"/>
              </a:lnSpc>
            </a:pPr>
            <a:r>
              <a:rPr lang="en-US" sz="3100">
                <a:solidFill>
                  <a:srgbClr val="000000"/>
                </a:solidFill>
                <a:latin typeface="Red Hat Display Bold"/>
              </a:rPr>
              <a:t>immediately an alert will be sent to the nearest Hospitals,</a:t>
            </a:r>
          </a:p>
          <a:p>
            <a:pPr>
              <a:lnSpc>
                <a:spcPts val="4340"/>
              </a:lnSpc>
            </a:pPr>
            <a:r>
              <a:rPr lang="en-US" sz="3100">
                <a:solidFill>
                  <a:srgbClr val="000000"/>
                </a:solidFill>
                <a:latin typeface="Red Hat Display Bold"/>
              </a:rPr>
              <a:t>Fire stations and users family.</a:t>
            </a:r>
          </a:p>
        </p:txBody>
      </p:sp>
      <p:sp>
        <p:nvSpPr>
          <p:cNvPr name="TextBox 18" id="18"/>
          <p:cNvSpPr txBox="true"/>
          <p:nvPr/>
        </p:nvSpPr>
        <p:spPr>
          <a:xfrm rot="0">
            <a:off x="3431500" y="7231203"/>
            <a:ext cx="8533209" cy="2693034"/>
          </a:xfrm>
          <a:prstGeom prst="rect">
            <a:avLst/>
          </a:prstGeom>
        </p:spPr>
        <p:txBody>
          <a:bodyPr anchor="t" rtlCol="false" tIns="0" lIns="0" bIns="0" rIns="0">
            <a:spAutoFit/>
          </a:bodyPr>
          <a:lstStyle/>
          <a:p>
            <a:pPr algn="just">
              <a:lnSpc>
                <a:spcPts val="4340"/>
              </a:lnSpc>
            </a:pPr>
            <a:r>
              <a:rPr lang="en-US" sz="3100">
                <a:solidFill>
                  <a:srgbClr val="000000"/>
                </a:solidFill>
                <a:latin typeface="Red Hat Display Bold"/>
              </a:rPr>
              <a:t>information related to nearest:</a:t>
            </a:r>
          </a:p>
          <a:p>
            <a:pPr algn="just" marL="669301" indent="-334650" lvl="1">
              <a:lnSpc>
                <a:spcPts val="4340"/>
              </a:lnSpc>
              <a:buFont typeface="Arial"/>
              <a:buChar char="•"/>
            </a:pPr>
            <a:r>
              <a:rPr lang="en-US" sz="3100">
                <a:solidFill>
                  <a:srgbClr val="000000"/>
                </a:solidFill>
                <a:latin typeface="Red Hat Display Bold"/>
              </a:rPr>
              <a:t>garages/mechanics</a:t>
            </a:r>
          </a:p>
          <a:p>
            <a:pPr algn="just" marL="669301" indent="-334650" lvl="1">
              <a:lnSpc>
                <a:spcPts val="4340"/>
              </a:lnSpc>
              <a:buFont typeface="Arial"/>
              <a:buChar char="•"/>
            </a:pPr>
            <a:r>
              <a:rPr lang="en-US" sz="3100">
                <a:solidFill>
                  <a:srgbClr val="000000"/>
                </a:solidFill>
                <a:latin typeface="Red Hat Display Bold"/>
              </a:rPr>
              <a:t>fuel/C.N.G stations </a:t>
            </a:r>
          </a:p>
          <a:p>
            <a:pPr algn="just" marL="669301" indent="-334650" lvl="1">
              <a:lnSpc>
                <a:spcPts val="4340"/>
              </a:lnSpc>
              <a:buFont typeface="Arial"/>
              <a:buChar char="•"/>
            </a:pPr>
            <a:r>
              <a:rPr lang="en-US" sz="3100">
                <a:solidFill>
                  <a:srgbClr val="000000"/>
                </a:solidFill>
                <a:latin typeface="Red Hat Display Bold"/>
              </a:rPr>
              <a:t>EVSE (Electric Vehicle Supply Equipment)</a:t>
            </a:r>
          </a:p>
          <a:p>
            <a:pPr algn="ctr">
              <a:lnSpc>
                <a:spcPts val="43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Freeform 2"/>
          <p:cNvSpPr/>
          <p:nvPr/>
        </p:nvSpPr>
        <p:spPr>
          <a:xfrm flipH="false" flipV="false" rot="0">
            <a:off x="0" y="0"/>
            <a:ext cx="18288000" cy="10287000"/>
          </a:xfrm>
          <a:custGeom>
            <a:avLst/>
            <a:gdLst/>
            <a:ahLst/>
            <a:cxnLst/>
            <a:rect b="b" l="l" r="r" t="t"/>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b="-20007" l="0" r="-3049" t="-20816"/>
            </a:stretch>
          </a:blipFill>
        </p:spPr>
      </p:sp>
      <p:grpSp>
        <p:nvGrpSpPr>
          <p:cNvPr id="3" name="Group 3"/>
          <p:cNvGrpSpPr/>
          <p:nvPr/>
        </p:nvGrpSpPr>
        <p:grpSpPr>
          <a:xfrm rot="0">
            <a:off x="1637433" y="4096820"/>
            <a:ext cx="1445457" cy="1445457"/>
            <a:chOff x="0" y="0"/>
            <a:chExt cx="812800" cy="812800"/>
          </a:xfrm>
        </p:grpSpPr>
        <p:sp>
          <p:nvSpPr>
            <p:cNvPr id="4" name="Freeform 4"/>
            <p:cNvSpPr/>
            <p:nvPr/>
          </p:nvSpPr>
          <p:spPr>
            <a:xfrm flipH="false" flipV="false" rot="0">
              <a:off x="0" y="0"/>
              <a:ext cx="812800" cy="812800"/>
            </a:xfrm>
            <a:custGeom>
              <a:avLst/>
              <a:gdLst/>
              <a:ahLst/>
              <a:cxnLst/>
              <a:rect b="b" l="l" r="r" t="t"/>
              <a:pathLst>
                <a:path h="812800" w="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808970"/>
            </a:solidFill>
          </p:spPr>
        </p:sp>
        <p:sp>
          <p:nvSpPr>
            <p:cNvPr id="5" name="TextBox 5"/>
            <p:cNvSpPr txBox="true"/>
            <p:nvPr/>
          </p:nvSpPr>
          <p:spPr>
            <a:xfrm>
              <a:off x="0" y="-190500"/>
              <a:ext cx="812800" cy="1003300"/>
            </a:xfrm>
            <a:prstGeom prst="rect">
              <a:avLst/>
            </a:prstGeom>
          </p:spPr>
          <p:txBody>
            <a:bodyPr anchor="ctr" bIns="50800" lIns="50800" rIns="50800" rtlCol="false" tIns="50800"/>
            <a:lstStyle/>
            <a:p>
              <a:pPr algn="ctr">
                <a:lnSpc>
                  <a:spcPts val="8400"/>
                </a:lnSpc>
              </a:pPr>
              <a:r>
                <a:rPr lang="en-US" sz="6000">
                  <a:solidFill>
                    <a:srgbClr val="FFFFFF"/>
                  </a:solidFill>
                  <a:latin typeface="Bryndan Write"/>
                </a:rPr>
                <a:t>01</a:t>
              </a:r>
            </a:p>
          </p:txBody>
        </p:sp>
      </p:grpSp>
      <p:grpSp>
        <p:nvGrpSpPr>
          <p:cNvPr id="6" name="Group 6"/>
          <p:cNvGrpSpPr/>
          <p:nvPr/>
        </p:nvGrpSpPr>
        <p:grpSpPr>
          <a:xfrm rot="0">
            <a:off x="1637433" y="6353100"/>
            <a:ext cx="1445457" cy="1445457"/>
            <a:chOff x="0" y="0"/>
            <a:chExt cx="812800" cy="812800"/>
          </a:xfrm>
        </p:grpSpPr>
        <p:sp>
          <p:nvSpPr>
            <p:cNvPr id="7" name="Freeform 7"/>
            <p:cNvSpPr/>
            <p:nvPr/>
          </p:nvSpPr>
          <p:spPr>
            <a:xfrm flipH="false" flipV="false" rot="0">
              <a:off x="0" y="0"/>
              <a:ext cx="812800" cy="812800"/>
            </a:xfrm>
            <a:custGeom>
              <a:avLst/>
              <a:gdLst/>
              <a:ahLst/>
              <a:cxnLst/>
              <a:rect b="b" l="l" r="r" t="t"/>
              <a:pathLst>
                <a:path h="812800" w="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A2AB91"/>
            </a:solidFill>
          </p:spPr>
        </p:sp>
        <p:sp>
          <p:nvSpPr>
            <p:cNvPr id="8" name="TextBox 8"/>
            <p:cNvSpPr txBox="true"/>
            <p:nvPr/>
          </p:nvSpPr>
          <p:spPr>
            <a:xfrm>
              <a:off x="0" y="-190500"/>
              <a:ext cx="812800" cy="1003300"/>
            </a:xfrm>
            <a:prstGeom prst="rect">
              <a:avLst/>
            </a:prstGeom>
          </p:spPr>
          <p:txBody>
            <a:bodyPr anchor="ctr" bIns="50800" lIns="50800" rIns="50800" rtlCol="false" tIns="50800"/>
            <a:lstStyle/>
            <a:p>
              <a:pPr algn="ctr">
                <a:lnSpc>
                  <a:spcPts val="8400"/>
                </a:lnSpc>
              </a:pPr>
              <a:r>
                <a:rPr lang="en-US" sz="6000">
                  <a:solidFill>
                    <a:srgbClr val="FFFFFF"/>
                  </a:solidFill>
                  <a:latin typeface="Bryndan Write"/>
                </a:rPr>
                <a:t>02</a:t>
              </a:r>
            </a:p>
          </p:txBody>
        </p:sp>
      </p:grpSp>
      <p:grpSp>
        <p:nvGrpSpPr>
          <p:cNvPr id="9" name="Group 9"/>
          <p:cNvGrpSpPr/>
          <p:nvPr/>
        </p:nvGrpSpPr>
        <p:grpSpPr>
          <a:xfrm rot="0">
            <a:off x="10153910" y="1591771"/>
            <a:ext cx="6867519" cy="6722458"/>
            <a:chOff x="0" y="0"/>
            <a:chExt cx="1689752" cy="1654060"/>
          </a:xfrm>
        </p:grpSpPr>
        <p:sp>
          <p:nvSpPr>
            <p:cNvPr id="10" name="Freeform 10"/>
            <p:cNvSpPr/>
            <p:nvPr/>
          </p:nvSpPr>
          <p:spPr>
            <a:xfrm flipH="false" flipV="false" rot="0">
              <a:off x="0" y="0"/>
              <a:ext cx="1689752" cy="1654060"/>
            </a:xfrm>
            <a:custGeom>
              <a:avLst/>
              <a:gdLst/>
              <a:ahLst/>
              <a:cxnLst/>
              <a:rect b="b" l="l" r="r" t="t"/>
              <a:pathLst>
                <a:path h="1654060" w="1689752">
                  <a:moveTo>
                    <a:pt x="0" y="0"/>
                  </a:moveTo>
                  <a:lnTo>
                    <a:pt x="1689752" y="0"/>
                  </a:lnTo>
                  <a:lnTo>
                    <a:pt x="1689752" y="1654060"/>
                  </a:lnTo>
                  <a:lnTo>
                    <a:pt x="0" y="1654060"/>
                  </a:lnTo>
                  <a:close/>
                </a:path>
              </a:pathLst>
            </a:custGeom>
            <a:solidFill>
              <a:srgbClr val="000000">
                <a:alpha val="0"/>
              </a:srgbClr>
            </a:solidFill>
            <a:ln cap="sq" w="19050">
              <a:solidFill>
                <a:srgbClr val="F1E9E3"/>
              </a:solidFill>
              <a:prstDash val="solid"/>
              <a:miter/>
            </a:ln>
          </p:spPr>
        </p:sp>
        <p:sp>
          <p:nvSpPr>
            <p:cNvPr id="11" name="TextBox 11"/>
            <p:cNvSpPr txBox="true"/>
            <p:nvPr/>
          </p:nvSpPr>
          <p:spPr>
            <a:xfrm>
              <a:off x="0" y="-38100"/>
              <a:ext cx="1689752" cy="1692160"/>
            </a:xfrm>
            <a:prstGeom prst="rect">
              <a:avLst/>
            </a:prstGeom>
          </p:spPr>
          <p:txBody>
            <a:bodyPr anchor="ctr" bIns="50800" lIns="50800" rIns="50800" rtlCol="false" tIns="50800"/>
            <a:lstStyle/>
            <a:p>
              <a:pPr algn="ctr">
                <a:lnSpc>
                  <a:spcPts val="3499"/>
                </a:lnSpc>
              </a:pPr>
            </a:p>
          </p:txBody>
        </p:sp>
      </p:grpSp>
      <p:grpSp>
        <p:nvGrpSpPr>
          <p:cNvPr id="12" name="Group 12"/>
          <p:cNvGrpSpPr/>
          <p:nvPr/>
        </p:nvGrpSpPr>
        <p:grpSpPr>
          <a:xfrm rot="0">
            <a:off x="10379782" y="1812871"/>
            <a:ext cx="6415776" cy="6280257"/>
            <a:chOff x="0" y="0"/>
            <a:chExt cx="8554368" cy="8373676"/>
          </a:xfrm>
        </p:grpSpPr>
        <p:pic>
          <p:nvPicPr>
            <p:cNvPr id="13" name="Picture 13"/>
            <p:cNvPicPr>
              <a:picLocks noChangeAspect="true"/>
            </p:cNvPicPr>
            <p:nvPr/>
          </p:nvPicPr>
          <p:blipFill>
            <a:blip r:embed="rId3"/>
            <a:srcRect l="173" r="173"/>
            <a:stretch>
              <a:fillRect/>
            </a:stretch>
          </p:blipFill>
          <p:spPr>
            <a:xfrm flipH="false" flipV="false">
              <a:off x="0" y="0"/>
              <a:ext cx="8554368" cy="8373676"/>
            </a:xfrm>
            <a:prstGeom prst="rect">
              <a:avLst/>
            </a:prstGeom>
          </p:spPr>
        </p:pic>
      </p:grpSp>
      <p:sp>
        <p:nvSpPr>
          <p:cNvPr id="14" name="Freeform 14"/>
          <p:cNvSpPr/>
          <p:nvPr/>
        </p:nvSpPr>
        <p:spPr>
          <a:xfrm flipH="false" flipV="false" rot="0">
            <a:off x="7103800" y="8314229"/>
            <a:ext cx="4080399" cy="2784873"/>
          </a:xfrm>
          <a:custGeom>
            <a:avLst/>
            <a:gdLst/>
            <a:ahLst/>
            <a:cxnLst/>
            <a:rect b="b" l="l" r="r" t="t"/>
            <a:pathLst>
              <a:path h="2784873" w="4080399">
                <a:moveTo>
                  <a:pt x="0" y="0"/>
                </a:moveTo>
                <a:lnTo>
                  <a:pt x="4080400" y="0"/>
                </a:lnTo>
                <a:lnTo>
                  <a:pt x="4080400" y="2784873"/>
                </a:lnTo>
                <a:lnTo>
                  <a:pt x="0" y="2784873"/>
                </a:lnTo>
                <a:lnTo>
                  <a:pt x="0" y="0"/>
                </a:lnTo>
                <a:close/>
              </a:path>
            </a:pathLst>
          </a:custGeom>
          <a:blipFill>
            <a:blip r:embed="rId4">
              <a:extLst>
                <a:ext uri="{96DAC541-7B7A-43D3-8B79-37D633B846F1}">
                  <asvg:svgBlip xmlns:asvg="http://schemas.microsoft.com/office/drawing/2016/SVG/main" r:embed="rId5"/>
                </a:ext>
              </a:extLst>
            </a:blip>
            <a:stretch>
              <a:fillRect b="0" l="0" r="0" t="0"/>
            </a:stretch>
          </a:blipFill>
        </p:spPr>
      </p:sp>
      <p:sp>
        <p:nvSpPr>
          <p:cNvPr id="15" name="Freeform 15"/>
          <p:cNvSpPr/>
          <p:nvPr/>
        </p:nvSpPr>
        <p:spPr>
          <a:xfrm flipH="false" flipV="false" rot="0">
            <a:off x="15816244" y="7600663"/>
            <a:ext cx="749536" cy="952066"/>
          </a:xfrm>
          <a:custGeom>
            <a:avLst/>
            <a:gdLst/>
            <a:ahLst/>
            <a:cxnLst/>
            <a:rect b="b" l="l" r="r" t="t"/>
            <a:pathLst>
              <a:path h="952066" w="749536">
                <a:moveTo>
                  <a:pt x="0" y="0"/>
                </a:moveTo>
                <a:lnTo>
                  <a:pt x="749536" y="0"/>
                </a:lnTo>
                <a:lnTo>
                  <a:pt x="749536"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b="0" l="0" r="0" t="0"/>
            </a:stretch>
          </a:blipFill>
        </p:spPr>
      </p:sp>
      <p:sp>
        <p:nvSpPr>
          <p:cNvPr id="16" name="Freeform 16"/>
          <p:cNvSpPr/>
          <p:nvPr/>
        </p:nvSpPr>
        <p:spPr>
          <a:xfrm flipH="false" flipV="false" rot="0">
            <a:off x="16321892" y="8426142"/>
            <a:ext cx="473665" cy="601653"/>
          </a:xfrm>
          <a:custGeom>
            <a:avLst/>
            <a:gdLst/>
            <a:ahLst/>
            <a:cxnLst/>
            <a:rect b="b" l="l" r="r" t="t"/>
            <a:pathLst>
              <a:path h="601653" w="473665">
                <a:moveTo>
                  <a:pt x="0" y="0"/>
                </a:moveTo>
                <a:lnTo>
                  <a:pt x="473665" y="0"/>
                </a:lnTo>
                <a:lnTo>
                  <a:pt x="473665" y="601653"/>
                </a:lnTo>
                <a:lnTo>
                  <a:pt x="0" y="601653"/>
                </a:lnTo>
                <a:lnTo>
                  <a:pt x="0" y="0"/>
                </a:lnTo>
                <a:close/>
              </a:path>
            </a:pathLst>
          </a:custGeom>
          <a:blipFill>
            <a:blip r:embed="rId6">
              <a:extLst>
                <a:ext uri="{96DAC541-7B7A-43D3-8B79-37D633B846F1}">
                  <asvg:svgBlip xmlns:asvg="http://schemas.microsoft.com/office/drawing/2016/SVG/main" r:embed="rId7"/>
                </a:ext>
              </a:extLst>
            </a:blip>
            <a:stretch>
              <a:fillRect b="0" l="0" r="0" t="0"/>
            </a:stretch>
          </a:blipFill>
        </p:spPr>
      </p:sp>
      <p:sp>
        <p:nvSpPr>
          <p:cNvPr id="17" name="Freeform 17"/>
          <p:cNvSpPr/>
          <p:nvPr/>
        </p:nvSpPr>
        <p:spPr>
          <a:xfrm flipH="false" flipV="false" rot="0">
            <a:off x="9421511" y="1072946"/>
            <a:ext cx="2334490" cy="1625654"/>
          </a:xfrm>
          <a:custGeom>
            <a:avLst/>
            <a:gdLst/>
            <a:ahLst/>
            <a:cxnLst/>
            <a:rect b="b" l="l" r="r" t="t"/>
            <a:pathLst>
              <a:path h="1625654" w="2334490">
                <a:moveTo>
                  <a:pt x="0" y="0"/>
                </a:moveTo>
                <a:lnTo>
                  <a:pt x="2334490" y="0"/>
                </a:lnTo>
                <a:lnTo>
                  <a:pt x="2334490" y="1625654"/>
                </a:lnTo>
                <a:lnTo>
                  <a:pt x="0" y="1625654"/>
                </a:lnTo>
                <a:lnTo>
                  <a:pt x="0" y="0"/>
                </a:lnTo>
                <a:close/>
              </a:path>
            </a:pathLst>
          </a:custGeom>
          <a:blipFill>
            <a:blip r:embed="rId8">
              <a:extLst>
                <a:ext uri="{96DAC541-7B7A-43D3-8B79-37D633B846F1}">
                  <asvg:svgBlip xmlns:asvg="http://schemas.microsoft.com/office/drawing/2016/SVG/main" r:embed="rId9"/>
                </a:ext>
              </a:extLst>
            </a:blip>
            <a:stretch>
              <a:fillRect b="0" l="0" r="0" t="0"/>
            </a:stretch>
          </a:blipFill>
        </p:spPr>
      </p:sp>
      <p:sp>
        <p:nvSpPr>
          <p:cNvPr id="18" name="TextBox 18"/>
          <p:cNvSpPr txBox="true"/>
          <p:nvPr/>
        </p:nvSpPr>
        <p:spPr>
          <a:xfrm rot="0">
            <a:off x="1253890" y="784379"/>
            <a:ext cx="7736244" cy="2841625"/>
          </a:xfrm>
          <a:prstGeom prst="rect">
            <a:avLst/>
          </a:prstGeom>
        </p:spPr>
        <p:txBody>
          <a:bodyPr anchor="t" bIns="0" lIns="0" rIns="0" rtlCol="false" tIns="0">
            <a:spAutoFit/>
          </a:bodyPr>
          <a:lstStyle/>
          <a:p>
            <a:pPr algn="ctr">
              <a:lnSpc>
                <a:spcPts val="10699"/>
              </a:lnSpc>
            </a:pPr>
            <a:r>
              <a:rPr lang="en-US" sz="9999">
                <a:solidFill>
                  <a:srgbClr val="000000"/>
                </a:solidFill>
                <a:latin typeface="Bryndan Write"/>
              </a:rPr>
              <a:t>Future Prospective</a:t>
            </a:r>
          </a:p>
        </p:txBody>
      </p:sp>
      <p:sp>
        <p:nvSpPr>
          <p:cNvPr id="19" name="TextBox 19"/>
          <p:cNvSpPr txBox="true"/>
          <p:nvPr/>
        </p:nvSpPr>
        <p:spPr>
          <a:xfrm rot="0">
            <a:off x="3749206" y="4275455"/>
            <a:ext cx="4895405" cy="1631314"/>
          </a:xfrm>
          <a:prstGeom prst="rect">
            <a:avLst/>
          </a:prstGeom>
        </p:spPr>
        <p:txBody>
          <a:bodyPr anchor="t" bIns="0" lIns="0" rIns="0" rtlCol="false" tIns="0">
            <a:spAutoFit/>
          </a:bodyPr>
          <a:lstStyle/>
          <a:p>
            <a:pPr>
              <a:lnSpc>
                <a:spcPts val="3280"/>
              </a:lnSpc>
            </a:pPr>
            <a:r>
              <a:rPr lang="en-US" sz="2000">
                <a:solidFill>
                  <a:srgbClr val="000000"/>
                </a:solidFill>
                <a:latin typeface="Poppins"/>
              </a:rPr>
              <a:t>Introduction of E-Chalaan on speeding and drunk driving.We aim to do this via tie-up with government</a:t>
            </a:r>
          </a:p>
          <a:p>
            <a:pPr>
              <a:lnSpc>
                <a:spcPts val="3280"/>
              </a:lnSpc>
            </a:pPr>
          </a:p>
        </p:txBody>
      </p:sp>
      <p:sp>
        <p:nvSpPr>
          <p:cNvPr id="20" name="TextBox 20"/>
          <p:cNvSpPr txBox="true"/>
          <p:nvPr/>
        </p:nvSpPr>
        <p:spPr>
          <a:xfrm rot="0">
            <a:off x="3749206" y="6248325"/>
            <a:ext cx="4895405" cy="1631314"/>
          </a:xfrm>
          <a:prstGeom prst="rect">
            <a:avLst/>
          </a:prstGeom>
        </p:spPr>
        <p:txBody>
          <a:bodyPr anchor="t" bIns="0" lIns="0" rIns="0" rtlCol="false" tIns="0">
            <a:spAutoFit/>
          </a:bodyPr>
          <a:lstStyle/>
          <a:p>
            <a:pPr>
              <a:lnSpc>
                <a:spcPts val="3280"/>
              </a:lnSpc>
            </a:pPr>
            <a:r>
              <a:rPr lang="en-US" sz="2000">
                <a:solidFill>
                  <a:srgbClr val="000000"/>
                </a:solidFill>
                <a:latin typeface="Poppins"/>
              </a:rPr>
              <a:t>Creating a ML model integration with Government data base which handles your insurance and other vehicle safety policies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900790" y="2648483"/>
            <a:ext cx="3758299" cy="1078827"/>
            <a:chOff x="0" y="0"/>
            <a:chExt cx="2113343" cy="606639"/>
          </a:xfrm>
        </p:grpSpPr>
        <p:sp>
          <p:nvSpPr>
            <p:cNvPr name="Freeform 4" id="4"/>
            <p:cNvSpPr/>
            <p:nvPr/>
          </p:nvSpPr>
          <p:spPr>
            <a:xfrm flipH="false" flipV="false" rot="0">
              <a:off x="0" y="0"/>
              <a:ext cx="2113343" cy="606639"/>
            </a:xfrm>
            <a:custGeom>
              <a:avLst/>
              <a:gdLst/>
              <a:ahLst/>
              <a:cxnLst/>
              <a:rect r="r" b="b" t="t" l="l"/>
              <a:pathLst>
                <a:path h="606639" w="2113343">
                  <a:moveTo>
                    <a:pt x="41199" y="0"/>
                  </a:moveTo>
                  <a:lnTo>
                    <a:pt x="2072143" y="0"/>
                  </a:lnTo>
                  <a:cubicBezTo>
                    <a:pt x="2083070" y="0"/>
                    <a:pt x="2093549" y="4341"/>
                    <a:pt x="2101276" y="12067"/>
                  </a:cubicBezTo>
                  <a:cubicBezTo>
                    <a:pt x="2109002" y="19793"/>
                    <a:pt x="2113343" y="30272"/>
                    <a:pt x="2113343" y="41199"/>
                  </a:cubicBezTo>
                  <a:lnTo>
                    <a:pt x="2113343" y="565440"/>
                  </a:lnTo>
                  <a:cubicBezTo>
                    <a:pt x="2113343" y="576367"/>
                    <a:pt x="2109002" y="586846"/>
                    <a:pt x="2101276" y="594572"/>
                  </a:cubicBezTo>
                  <a:cubicBezTo>
                    <a:pt x="2093549" y="602299"/>
                    <a:pt x="2083070" y="606639"/>
                    <a:pt x="2072143" y="606639"/>
                  </a:cubicBezTo>
                  <a:lnTo>
                    <a:pt x="41199" y="606639"/>
                  </a:lnTo>
                  <a:cubicBezTo>
                    <a:pt x="30272" y="606639"/>
                    <a:pt x="19793" y="602299"/>
                    <a:pt x="12067" y="594572"/>
                  </a:cubicBezTo>
                  <a:cubicBezTo>
                    <a:pt x="4341" y="586846"/>
                    <a:pt x="0" y="576367"/>
                    <a:pt x="0" y="565440"/>
                  </a:cubicBezTo>
                  <a:lnTo>
                    <a:pt x="0" y="41199"/>
                  </a:lnTo>
                  <a:cubicBezTo>
                    <a:pt x="0" y="30272"/>
                    <a:pt x="4341" y="19793"/>
                    <a:pt x="12067" y="12067"/>
                  </a:cubicBezTo>
                  <a:cubicBezTo>
                    <a:pt x="19793" y="4341"/>
                    <a:pt x="30272" y="0"/>
                    <a:pt x="41199" y="0"/>
                  </a:cubicBezTo>
                  <a:close/>
                </a:path>
              </a:pathLst>
            </a:custGeom>
            <a:solidFill>
              <a:srgbClr val="808970"/>
            </a:solidFill>
          </p:spPr>
        </p:sp>
        <p:sp>
          <p:nvSpPr>
            <p:cNvPr name="TextBox 5" id="5"/>
            <p:cNvSpPr txBox="true"/>
            <p:nvPr/>
          </p:nvSpPr>
          <p:spPr>
            <a:xfrm>
              <a:off x="0" y="-190500"/>
              <a:ext cx="2113343" cy="797139"/>
            </a:xfrm>
            <a:prstGeom prst="rect">
              <a:avLst/>
            </a:prstGeom>
          </p:spPr>
          <p:txBody>
            <a:bodyPr anchor="ctr" rtlCol="false" tIns="50800" lIns="50800" bIns="50800" rIns="50800"/>
            <a:lstStyle/>
            <a:p>
              <a:pPr algn="ctr">
                <a:lnSpc>
                  <a:spcPts val="8400"/>
                </a:lnSpc>
              </a:pPr>
              <a:r>
                <a:rPr lang="en-US" sz="6000">
                  <a:solidFill>
                    <a:srgbClr val="FFFFFF"/>
                  </a:solidFill>
                  <a:latin typeface="Bryndan Write"/>
                </a:rPr>
                <a:t>Frontend:</a:t>
              </a:r>
            </a:p>
          </p:txBody>
        </p:sp>
      </p:grpSp>
      <p:grpSp>
        <p:nvGrpSpPr>
          <p:cNvPr name="Group 6" id="6"/>
          <p:cNvGrpSpPr/>
          <p:nvPr/>
        </p:nvGrpSpPr>
        <p:grpSpPr>
          <a:xfrm rot="0">
            <a:off x="1900790" y="4258679"/>
            <a:ext cx="3296703" cy="1034306"/>
            <a:chOff x="0" y="0"/>
            <a:chExt cx="1853781" cy="581604"/>
          </a:xfrm>
        </p:grpSpPr>
        <p:sp>
          <p:nvSpPr>
            <p:cNvPr name="Freeform 7" id="7"/>
            <p:cNvSpPr/>
            <p:nvPr/>
          </p:nvSpPr>
          <p:spPr>
            <a:xfrm flipH="false" flipV="false" rot="0">
              <a:off x="0" y="0"/>
              <a:ext cx="1853781" cy="581604"/>
            </a:xfrm>
            <a:custGeom>
              <a:avLst/>
              <a:gdLst/>
              <a:ahLst/>
              <a:cxnLst/>
              <a:rect r="r" b="b" t="t" l="l"/>
              <a:pathLst>
                <a:path h="581604" w="1853781">
                  <a:moveTo>
                    <a:pt x="46968" y="0"/>
                  </a:moveTo>
                  <a:lnTo>
                    <a:pt x="1806813" y="0"/>
                  </a:lnTo>
                  <a:cubicBezTo>
                    <a:pt x="1819270" y="0"/>
                    <a:pt x="1831216" y="4948"/>
                    <a:pt x="1840024" y="13757"/>
                  </a:cubicBezTo>
                  <a:cubicBezTo>
                    <a:pt x="1848832" y="22565"/>
                    <a:pt x="1853781" y="34511"/>
                    <a:pt x="1853781" y="46968"/>
                  </a:cubicBezTo>
                  <a:lnTo>
                    <a:pt x="1853781" y="534637"/>
                  </a:lnTo>
                  <a:cubicBezTo>
                    <a:pt x="1853781" y="560576"/>
                    <a:pt x="1832753" y="581604"/>
                    <a:pt x="1806813" y="581604"/>
                  </a:cubicBezTo>
                  <a:lnTo>
                    <a:pt x="46968" y="581604"/>
                  </a:lnTo>
                  <a:cubicBezTo>
                    <a:pt x="34511" y="581604"/>
                    <a:pt x="22565" y="576656"/>
                    <a:pt x="13757" y="567848"/>
                  </a:cubicBezTo>
                  <a:cubicBezTo>
                    <a:pt x="4948" y="559040"/>
                    <a:pt x="0" y="547093"/>
                    <a:pt x="0" y="534637"/>
                  </a:cubicBezTo>
                  <a:lnTo>
                    <a:pt x="0" y="46968"/>
                  </a:lnTo>
                  <a:cubicBezTo>
                    <a:pt x="0" y="34511"/>
                    <a:pt x="4948" y="22565"/>
                    <a:pt x="13757" y="13757"/>
                  </a:cubicBezTo>
                  <a:cubicBezTo>
                    <a:pt x="22565" y="4948"/>
                    <a:pt x="34511" y="0"/>
                    <a:pt x="46968" y="0"/>
                  </a:cubicBezTo>
                  <a:close/>
                </a:path>
              </a:pathLst>
            </a:custGeom>
            <a:solidFill>
              <a:srgbClr val="A2AB91"/>
            </a:solidFill>
          </p:spPr>
        </p:sp>
        <p:sp>
          <p:nvSpPr>
            <p:cNvPr name="TextBox 8" id="8"/>
            <p:cNvSpPr txBox="true"/>
            <p:nvPr/>
          </p:nvSpPr>
          <p:spPr>
            <a:xfrm>
              <a:off x="0" y="-190500"/>
              <a:ext cx="1853781" cy="772104"/>
            </a:xfrm>
            <a:prstGeom prst="rect">
              <a:avLst/>
            </a:prstGeom>
          </p:spPr>
          <p:txBody>
            <a:bodyPr anchor="ctr" rtlCol="false" tIns="50800" lIns="50800" bIns="50800" rIns="50800"/>
            <a:lstStyle/>
            <a:p>
              <a:pPr algn="ctr">
                <a:lnSpc>
                  <a:spcPts val="8400"/>
                </a:lnSpc>
              </a:pPr>
              <a:r>
                <a:rPr lang="en-US" sz="6000">
                  <a:solidFill>
                    <a:srgbClr val="FFFFFF"/>
                  </a:solidFill>
                  <a:latin typeface="Bryndan Write"/>
                </a:rPr>
                <a:t>Backend:</a:t>
              </a:r>
            </a:p>
          </p:txBody>
        </p:sp>
      </p:grpSp>
      <p:sp>
        <p:nvSpPr>
          <p:cNvPr name="Freeform 9" id="9"/>
          <p:cNvSpPr/>
          <p:nvPr/>
        </p:nvSpPr>
        <p:spPr>
          <a:xfrm flipH="false" flipV="false" rot="0">
            <a:off x="9380833" y="332053"/>
            <a:ext cx="749536" cy="952066"/>
          </a:xfrm>
          <a:custGeom>
            <a:avLst/>
            <a:gdLst/>
            <a:ahLst/>
            <a:cxnLst/>
            <a:rect r="r" b="b" t="t" l="l"/>
            <a:pathLst>
              <a:path h="952066" w="749536">
                <a:moveTo>
                  <a:pt x="0" y="0"/>
                </a:moveTo>
                <a:lnTo>
                  <a:pt x="749535" y="0"/>
                </a:lnTo>
                <a:lnTo>
                  <a:pt x="749535" y="952067"/>
                </a:lnTo>
                <a:lnTo>
                  <a:pt x="0" y="9520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893536" y="115698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222282" y="1457815"/>
            <a:ext cx="5405320" cy="4114800"/>
          </a:xfrm>
          <a:custGeom>
            <a:avLst/>
            <a:gdLst/>
            <a:ahLst/>
            <a:cxnLst/>
            <a:rect r="r" b="b" t="t" l="l"/>
            <a:pathLst>
              <a:path h="4114800" w="5405320">
                <a:moveTo>
                  <a:pt x="0" y="0"/>
                </a:moveTo>
                <a:lnTo>
                  <a:pt x="5405320" y="0"/>
                </a:lnTo>
                <a:lnTo>
                  <a:pt x="54053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595609" y="6172200"/>
            <a:ext cx="5375629" cy="4114800"/>
          </a:xfrm>
          <a:custGeom>
            <a:avLst/>
            <a:gdLst/>
            <a:ahLst/>
            <a:cxnLst/>
            <a:rect r="r" b="b" t="t" l="l"/>
            <a:pathLst>
              <a:path h="4114800" w="5375629">
                <a:moveTo>
                  <a:pt x="0" y="0"/>
                </a:moveTo>
                <a:lnTo>
                  <a:pt x="5375630" y="0"/>
                </a:lnTo>
                <a:lnTo>
                  <a:pt x="537563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394124" y="553870"/>
            <a:ext cx="773624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Tech Stack</a:t>
            </a:r>
          </a:p>
        </p:txBody>
      </p:sp>
      <p:grpSp>
        <p:nvGrpSpPr>
          <p:cNvPr name="Group 14" id="14"/>
          <p:cNvGrpSpPr/>
          <p:nvPr/>
        </p:nvGrpSpPr>
        <p:grpSpPr>
          <a:xfrm rot="0">
            <a:off x="1672295" y="8851889"/>
            <a:ext cx="8458073" cy="1078827"/>
            <a:chOff x="0" y="0"/>
            <a:chExt cx="4756089" cy="606639"/>
          </a:xfrm>
        </p:grpSpPr>
        <p:sp>
          <p:nvSpPr>
            <p:cNvPr name="Freeform 15" id="15"/>
            <p:cNvSpPr/>
            <p:nvPr/>
          </p:nvSpPr>
          <p:spPr>
            <a:xfrm flipH="false" flipV="false" rot="0">
              <a:off x="0" y="0"/>
              <a:ext cx="4756089" cy="606639"/>
            </a:xfrm>
            <a:custGeom>
              <a:avLst/>
              <a:gdLst/>
              <a:ahLst/>
              <a:cxnLst/>
              <a:rect r="r" b="b" t="t" l="l"/>
              <a:pathLst>
                <a:path h="606639" w="4756089">
                  <a:moveTo>
                    <a:pt x="18307" y="0"/>
                  </a:moveTo>
                  <a:lnTo>
                    <a:pt x="4737782" y="0"/>
                  </a:lnTo>
                  <a:cubicBezTo>
                    <a:pt x="4747893" y="0"/>
                    <a:pt x="4756089" y="8196"/>
                    <a:pt x="4756089" y="18307"/>
                  </a:cubicBezTo>
                  <a:lnTo>
                    <a:pt x="4756089" y="588333"/>
                  </a:lnTo>
                  <a:cubicBezTo>
                    <a:pt x="4756089" y="598443"/>
                    <a:pt x="4747893" y="606639"/>
                    <a:pt x="4737782" y="606639"/>
                  </a:cubicBezTo>
                  <a:lnTo>
                    <a:pt x="18307" y="606639"/>
                  </a:lnTo>
                  <a:cubicBezTo>
                    <a:pt x="8196" y="606639"/>
                    <a:pt x="0" y="598443"/>
                    <a:pt x="0" y="588333"/>
                  </a:cubicBezTo>
                  <a:lnTo>
                    <a:pt x="0" y="18307"/>
                  </a:lnTo>
                  <a:cubicBezTo>
                    <a:pt x="0" y="8196"/>
                    <a:pt x="8196" y="0"/>
                    <a:pt x="18307" y="0"/>
                  </a:cubicBezTo>
                  <a:close/>
                </a:path>
              </a:pathLst>
            </a:custGeom>
            <a:solidFill>
              <a:srgbClr val="808970"/>
            </a:solidFill>
          </p:spPr>
        </p:sp>
        <p:sp>
          <p:nvSpPr>
            <p:cNvPr name="TextBox 16" id="16"/>
            <p:cNvSpPr txBox="true"/>
            <p:nvPr/>
          </p:nvSpPr>
          <p:spPr>
            <a:xfrm>
              <a:off x="0" y="-190500"/>
              <a:ext cx="4756089" cy="797139"/>
            </a:xfrm>
            <a:prstGeom prst="rect">
              <a:avLst/>
            </a:prstGeom>
          </p:spPr>
          <p:txBody>
            <a:bodyPr anchor="ctr" rtlCol="false" tIns="50800" lIns="50800" bIns="50800" rIns="50800"/>
            <a:lstStyle/>
            <a:p>
              <a:pPr algn="ctr">
                <a:lnSpc>
                  <a:spcPts val="8400"/>
                </a:lnSpc>
              </a:pPr>
              <a:r>
                <a:rPr lang="en-US" sz="6000">
                  <a:solidFill>
                    <a:srgbClr val="FFFFFF"/>
                  </a:solidFill>
                  <a:latin typeface="Bryndan Write"/>
                </a:rPr>
                <a:t>Stack for future Goals:</a:t>
              </a:r>
            </a:p>
          </p:txBody>
        </p:sp>
      </p:grpSp>
      <p:grpSp>
        <p:nvGrpSpPr>
          <p:cNvPr name="Group 17" id="17"/>
          <p:cNvGrpSpPr/>
          <p:nvPr/>
        </p:nvGrpSpPr>
        <p:grpSpPr>
          <a:xfrm rot="0">
            <a:off x="1900790" y="5766738"/>
            <a:ext cx="5218706" cy="1134802"/>
            <a:chOff x="0" y="0"/>
            <a:chExt cx="2934549" cy="638115"/>
          </a:xfrm>
        </p:grpSpPr>
        <p:sp>
          <p:nvSpPr>
            <p:cNvPr name="Freeform 18" id="18"/>
            <p:cNvSpPr/>
            <p:nvPr/>
          </p:nvSpPr>
          <p:spPr>
            <a:xfrm flipH="false" flipV="false" rot="0">
              <a:off x="0" y="0"/>
              <a:ext cx="2934549" cy="638114"/>
            </a:xfrm>
            <a:custGeom>
              <a:avLst/>
              <a:gdLst/>
              <a:ahLst/>
              <a:cxnLst/>
              <a:rect r="r" b="b" t="t" l="l"/>
              <a:pathLst>
                <a:path h="638114" w="2934549">
                  <a:moveTo>
                    <a:pt x="29670" y="0"/>
                  </a:moveTo>
                  <a:lnTo>
                    <a:pt x="2904879" y="0"/>
                  </a:lnTo>
                  <a:cubicBezTo>
                    <a:pt x="2921265" y="0"/>
                    <a:pt x="2934549" y="13284"/>
                    <a:pt x="2934549" y="29670"/>
                  </a:cubicBezTo>
                  <a:lnTo>
                    <a:pt x="2934549" y="608445"/>
                  </a:lnTo>
                  <a:cubicBezTo>
                    <a:pt x="2934549" y="624831"/>
                    <a:pt x="2921265" y="638114"/>
                    <a:pt x="2904879" y="638114"/>
                  </a:cubicBezTo>
                  <a:lnTo>
                    <a:pt x="29670" y="638114"/>
                  </a:lnTo>
                  <a:cubicBezTo>
                    <a:pt x="13284" y="638114"/>
                    <a:pt x="0" y="624831"/>
                    <a:pt x="0" y="608445"/>
                  </a:cubicBezTo>
                  <a:lnTo>
                    <a:pt x="0" y="29670"/>
                  </a:lnTo>
                  <a:cubicBezTo>
                    <a:pt x="0" y="13284"/>
                    <a:pt x="13284" y="0"/>
                    <a:pt x="29670" y="0"/>
                  </a:cubicBezTo>
                  <a:close/>
                </a:path>
              </a:pathLst>
            </a:custGeom>
            <a:solidFill>
              <a:srgbClr val="808970"/>
            </a:solidFill>
          </p:spPr>
        </p:sp>
        <p:sp>
          <p:nvSpPr>
            <p:cNvPr name="TextBox 19" id="19"/>
            <p:cNvSpPr txBox="true"/>
            <p:nvPr/>
          </p:nvSpPr>
          <p:spPr>
            <a:xfrm>
              <a:off x="0" y="-190500"/>
              <a:ext cx="2934549" cy="828615"/>
            </a:xfrm>
            <a:prstGeom prst="rect">
              <a:avLst/>
            </a:prstGeom>
          </p:spPr>
          <p:txBody>
            <a:bodyPr anchor="ctr" rtlCol="false" tIns="50800" lIns="50800" bIns="50800" rIns="50800"/>
            <a:lstStyle/>
            <a:p>
              <a:pPr algn="ctr">
                <a:lnSpc>
                  <a:spcPts val="8400"/>
                </a:lnSpc>
              </a:pPr>
              <a:r>
                <a:rPr lang="en-US" sz="6000">
                  <a:solidFill>
                    <a:srgbClr val="FFFFFF"/>
                  </a:solidFill>
                  <a:latin typeface="Bryndan Write"/>
                </a:rPr>
                <a:t>Unique factors: </a:t>
              </a:r>
            </a:p>
          </p:txBody>
        </p:sp>
      </p:grpSp>
      <p:grpSp>
        <p:nvGrpSpPr>
          <p:cNvPr name="Group 20" id="20"/>
          <p:cNvGrpSpPr/>
          <p:nvPr/>
        </p:nvGrpSpPr>
        <p:grpSpPr>
          <a:xfrm rot="0">
            <a:off x="1819996" y="7360382"/>
            <a:ext cx="6074368" cy="1034306"/>
            <a:chOff x="0" y="0"/>
            <a:chExt cx="3415699" cy="581604"/>
          </a:xfrm>
        </p:grpSpPr>
        <p:sp>
          <p:nvSpPr>
            <p:cNvPr name="Freeform 21" id="21"/>
            <p:cNvSpPr/>
            <p:nvPr/>
          </p:nvSpPr>
          <p:spPr>
            <a:xfrm flipH="false" flipV="false" rot="0">
              <a:off x="0" y="0"/>
              <a:ext cx="3415699" cy="581604"/>
            </a:xfrm>
            <a:custGeom>
              <a:avLst/>
              <a:gdLst/>
              <a:ahLst/>
              <a:cxnLst/>
              <a:rect r="r" b="b" t="t" l="l"/>
              <a:pathLst>
                <a:path h="581604" w="3415699">
                  <a:moveTo>
                    <a:pt x="25490" y="0"/>
                  </a:moveTo>
                  <a:lnTo>
                    <a:pt x="3390209" y="0"/>
                  </a:lnTo>
                  <a:cubicBezTo>
                    <a:pt x="3396969" y="0"/>
                    <a:pt x="3403453" y="2686"/>
                    <a:pt x="3408233" y="7466"/>
                  </a:cubicBezTo>
                  <a:cubicBezTo>
                    <a:pt x="3413014" y="12246"/>
                    <a:pt x="3415699" y="18730"/>
                    <a:pt x="3415699" y="25490"/>
                  </a:cubicBezTo>
                  <a:lnTo>
                    <a:pt x="3415699" y="556114"/>
                  </a:lnTo>
                  <a:cubicBezTo>
                    <a:pt x="3415699" y="562875"/>
                    <a:pt x="3413014" y="569358"/>
                    <a:pt x="3408233" y="574139"/>
                  </a:cubicBezTo>
                  <a:cubicBezTo>
                    <a:pt x="3403453" y="578919"/>
                    <a:pt x="3396969" y="581604"/>
                    <a:pt x="3390209" y="581604"/>
                  </a:cubicBezTo>
                  <a:lnTo>
                    <a:pt x="25490" y="581604"/>
                  </a:lnTo>
                  <a:cubicBezTo>
                    <a:pt x="18730" y="581604"/>
                    <a:pt x="12246" y="578919"/>
                    <a:pt x="7466" y="574139"/>
                  </a:cubicBezTo>
                  <a:cubicBezTo>
                    <a:pt x="2686" y="569358"/>
                    <a:pt x="0" y="562875"/>
                    <a:pt x="0" y="556114"/>
                  </a:cubicBezTo>
                  <a:lnTo>
                    <a:pt x="0" y="25490"/>
                  </a:lnTo>
                  <a:cubicBezTo>
                    <a:pt x="0" y="18730"/>
                    <a:pt x="2686" y="12246"/>
                    <a:pt x="7466" y="7466"/>
                  </a:cubicBezTo>
                  <a:cubicBezTo>
                    <a:pt x="12246" y="2686"/>
                    <a:pt x="18730" y="0"/>
                    <a:pt x="25490" y="0"/>
                  </a:cubicBezTo>
                  <a:close/>
                </a:path>
              </a:pathLst>
            </a:custGeom>
            <a:solidFill>
              <a:srgbClr val="A2AB91"/>
            </a:solidFill>
          </p:spPr>
        </p:sp>
        <p:sp>
          <p:nvSpPr>
            <p:cNvPr name="TextBox 22" id="22"/>
            <p:cNvSpPr txBox="true"/>
            <p:nvPr/>
          </p:nvSpPr>
          <p:spPr>
            <a:xfrm>
              <a:off x="0" y="-190500"/>
              <a:ext cx="3415699" cy="772104"/>
            </a:xfrm>
            <a:prstGeom prst="rect">
              <a:avLst/>
            </a:prstGeom>
          </p:spPr>
          <p:txBody>
            <a:bodyPr anchor="ctr" rtlCol="false" tIns="50800" lIns="50800" bIns="50800" rIns="50800"/>
            <a:lstStyle/>
            <a:p>
              <a:pPr algn="ctr">
                <a:lnSpc>
                  <a:spcPts val="8400"/>
                </a:lnSpc>
              </a:pPr>
              <a:r>
                <a:rPr lang="en-US" sz="6000">
                  <a:solidFill>
                    <a:srgbClr val="FFFFFF"/>
                  </a:solidFill>
                  <a:latin typeface="Bryndan Write"/>
                </a:rPr>
                <a:t>Model utilization:</a:t>
              </a:r>
            </a:p>
          </p:txBody>
        </p:sp>
      </p:grpSp>
      <p:sp>
        <p:nvSpPr>
          <p:cNvPr name="TextBox 23" id="23"/>
          <p:cNvSpPr txBox="true"/>
          <p:nvPr/>
        </p:nvSpPr>
        <p:spPr>
          <a:xfrm rot="0">
            <a:off x="4142242" y="2910402"/>
            <a:ext cx="9306667" cy="497839"/>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HTML 5, CSS, JavaScript, React JS</a:t>
            </a:r>
          </a:p>
        </p:txBody>
      </p:sp>
      <p:sp>
        <p:nvSpPr>
          <p:cNvPr name="TextBox 24" id="24"/>
          <p:cNvSpPr txBox="true"/>
          <p:nvPr/>
        </p:nvSpPr>
        <p:spPr>
          <a:xfrm rot="0">
            <a:off x="7103901" y="7632240"/>
            <a:ext cx="5579269"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 Website and Mobile App</a:t>
            </a:r>
          </a:p>
        </p:txBody>
      </p:sp>
      <p:sp>
        <p:nvSpPr>
          <p:cNvPr name="TextBox 25" id="25"/>
          <p:cNvSpPr txBox="true"/>
          <p:nvPr/>
        </p:nvSpPr>
        <p:spPr>
          <a:xfrm rot="0">
            <a:off x="4885561" y="4575035"/>
            <a:ext cx="5579269"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 Google Map API’s, AI integration.</a:t>
            </a:r>
          </a:p>
        </p:txBody>
      </p:sp>
      <p:sp>
        <p:nvSpPr>
          <p:cNvPr name="TextBox 26" id="26"/>
          <p:cNvSpPr txBox="true"/>
          <p:nvPr/>
        </p:nvSpPr>
        <p:spPr>
          <a:xfrm rot="0">
            <a:off x="8443574" y="9130318"/>
            <a:ext cx="5579269"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 AI/ML model</a:t>
            </a:r>
          </a:p>
        </p:txBody>
      </p:sp>
      <p:sp>
        <p:nvSpPr>
          <p:cNvPr name="TextBox 27" id="27"/>
          <p:cNvSpPr txBox="true"/>
          <p:nvPr/>
        </p:nvSpPr>
        <p:spPr>
          <a:xfrm rot="0">
            <a:off x="5901332" y="6077148"/>
            <a:ext cx="8121511" cy="456834"/>
          </a:xfrm>
          <a:prstGeom prst="rect">
            <a:avLst/>
          </a:prstGeom>
        </p:spPr>
        <p:txBody>
          <a:bodyPr anchor="t" rtlCol="false" tIns="0" lIns="0" bIns="0" rIns="0">
            <a:spAutoFit/>
          </a:bodyPr>
          <a:lstStyle/>
          <a:p>
            <a:pPr algn="ctr">
              <a:lnSpc>
                <a:spcPts val="3703"/>
              </a:lnSpc>
            </a:pPr>
            <a:r>
              <a:rPr lang="en-US" sz="2645">
                <a:solidFill>
                  <a:srgbClr val="000000"/>
                </a:solidFill>
                <a:latin typeface="Canva Sans"/>
              </a:rPr>
              <a:t>Alerts pop up through AI chat Bot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394852" y="420367"/>
            <a:ext cx="17858895" cy="1254766"/>
          </a:xfrm>
          <a:prstGeom prst="rect">
            <a:avLst/>
          </a:prstGeom>
        </p:spPr>
        <p:txBody>
          <a:bodyPr anchor="t" rtlCol="false" tIns="0" lIns="0" bIns="0" rIns="0">
            <a:spAutoFit/>
          </a:bodyPr>
          <a:lstStyle/>
          <a:p>
            <a:pPr>
              <a:lnSpc>
                <a:spcPts val="9095"/>
              </a:lnSpc>
            </a:pPr>
            <a:r>
              <a:rPr lang="en-US" sz="8500">
                <a:solidFill>
                  <a:srgbClr val="000000"/>
                </a:solidFill>
                <a:latin typeface="Bryndan Write"/>
              </a:rPr>
              <a:t>Data collection</a:t>
            </a:r>
          </a:p>
        </p:txBody>
      </p:sp>
      <p:sp>
        <p:nvSpPr>
          <p:cNvPr name="AutoShape 4" id="4"/>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5" id="5"/>
          <p:cNvSpPr/>
          <p:nvPr/>
        </p:nvSpPr>
        <p:spPr>
          <a:xfrm flipH="false" flipV="false" rot="0">
            <a:off x="15060284" y="148730"/>
            <a:ext cx="2824209" cy="2619454"/>
          </a:xfrm>
          <a:custGeom>
            <a:avLst/>
            <a:gdLst/>
            <a:ahLst/>
            <a:cxnLst/>
            <a:rect r="r" b="b" t="t" l="l"/>
            <a:pathLst>
              <a:path h="2619454" w="2824209">
                <a:moveTo>
                  <a:pt x="0" y="0"/>
                </a:moveTo>
                <a:lnTo>
                  <a:pt x="2824209" y="0"/>
                </a:lnTo>
                <a:lnTo>
                  <a:pt x="2824209" y="2619454"/>
                </a:lnTo>
                <a:lnTo>
                  <a:pt x="0" y="2619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648474" y="4758059"/>
            <a:ext cx="1495526" cy="1443863"/>
          </a:xfrm>
          <a:custGeom>
            <a:avLst/>
            <a:gdLst/>
            <a:ahLst/>
            <a:cxnLst/>
            <a:rect r="r" b="b" t="t" l="l"/>
            <a:pathLst>
              <a:path h="1443863" w="1495526">
                <a:moveTo>
                  <a:pt x="0" y="0"/>
                </a:moveTo>
                <a:lnTo>
                  <a:pt x="1495526" y="0"/>
                </a:lnTo>
                <a:lnTo>
                  <a:pt x="1495526" y="1443863"/>
                </a:lnTo>
                <a:lnTo>
                  <a:pt x="0" y="14438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41788" y="1895481"/>
            <a:ext cx="16230600" cy="3191052"/>
          </a:xfrm>
          <a:prstGeom prst="rect">
            <a:avLst/>
          </a:prstGeom>
        </p:spPr>
        <p:txBody>
          <a:bodyPr anchor="t" rtlCol="false" tIns="0" lIns="0" bIns="0" rIns="0">
            <a:spAutoFit/>
          </a:bodyPr>
          <a:lstStyle/>
          <a:p>
            <a:pPr marL="565233" indent="-282617" lvl="1">
              <a:lnSpc>
                <a:spcPts val="3665"/>
              </a:lnSpc>
              <a:buFont typeface="Arial"/>
              <a:buChar char="•"/>
            </a:pPr>
            <a:r>
              <a:rPr lang="en-US" sz="2618">
                <a:solidFill>
                  <a:srgbClr val="000000"/>
                </a:solidFill>
                <a:latin typeface="Canva Sans Bold"/>
              </a:rPr>
              <a:t>We will collect data by utilizing cameras placed on roads. This will involve collaborating with various entities, including shop owners, homeowners, traffic signals, toll booths, police checkpoints, highways, major roads, metro stations, and public places.</a:t>
            </a:r>
          </a:p>
          <a:p>
            <a:pPr marL="565233" indent="-282617" lvl="1">
              <a:lnSpc>
                <a:spcPts val="3665"/>
              </a:lnSpc>
              <a:buFont typeface="Arial"/>
              <a:buChar char="•"/>
            </a:pPr>
            <a:r>
              <a:rPr lang="en-US" sz="2618">
                <a:solidFill>
                  <a:srgbClr val="000000"/>
                </a:solidFill>
                <a:latin typeface="Canva Sans Bold"/>
              </a:rPr>
              <a:t>Additionally, we will seek volunteers to provide data from these cameras, which will aid in verification and record-keeping. In special cases, such as crimes, footage from these cameras will be used as evidence.</a:t>
            </a:r>
          </a:p>
          <a:p>
            <a:pPr>
              <a:lnSpc>
                <a:spcPts val="3665"/>
              </a:lnSpc>
            </a:pPr>
          </a:p>
        </p:txBody>
      </p:sp>
      <p:sp>
        <p:nvSpPr>
          <p:cNvPr name="TextBox 8" id="8"/>
          <p:cNvSpPr txBox="true"/>
          <p:nvPr/>
        </p:nvSpPr>
        <p:spPr>
          <a:xfrm rot="0">
            <a:off x="241788" y="6078798"/>
            <a:ext cx="17265414" cy="4181036"/>
          </a:xfrm>
          <a:prstGeom prst="rect">
            <a:avLst/>
          </a:prstGeom>
        </p:spPr>
        <p:txBody>
          <a:bodyPr anchor="t" rtlCol="false" tIns="0" lIns="0" bIns="0" rIns="0">
            <a:spAutoFit/>
          </a:bodyPr>
          <a:lstStyle/>
          <a:p>
            <a:pPr marL="570468" indent="-285234" lvl="1">
              <a:lnSpc>
                <a:spcPts val="3699"/>
              </a:lnSpc>
              <a:buFont typeface="Arial"/>
              <a:buChar char="•"/>
            </a:pPr>
            <a:r>
              <a:rPr lang="en-US" sz="2642">
                <a:solidFill>
                  <a:srgbClr val="000000"/>
                </a:solidFill>
                <a:latin typeface="Canva Sans Bold"/>
              </a:rPr>
              <a:t>User consent: </a:t>
            </a:r>
            <a:r>
              <a:rPr lang="en-US" sz="2642">
                <a:solidFill>
                  <a:srgbClr val="000000"/>
                </a:solidFill>
                <a:latin typeface="Canva Sans Bold"/>
              </a:rPr>
              <a:t>A very important aspect of the success of our project is user consent, we would take well-informed consent from the user before using their location.</a:t>
            </a:r>
          </a:p>
          <a:p>
            <a:pPr marL="570468" indent="-285234" lvl="1">
              <a:lnSpc>
                <a:spcPts val="3699"/>
              </a:lnSpc>
              <a:buFont typeface="Arial"/>
              <a:buChar char="•"/>
            </a:pPr>
            <a:r>
              <a:rPr lang="en-US" sz="2642">
                <a:solidFill>
                  <a:srgbClr val="000000"/>
                </a:solidFill>
                <a:latin typeface="Canva Sans Bold"/>
              </a:rPr>
              <a:t>Minimized data collection: only necessary data will be collected</a:t>
            </a:r>
          </a:p>
          <a:p>
            <a:pPr marL="570468" indent="-285234" lvl="1">
              <a:lnSpc>
                <a:spcPts val="3699"/>
              </a:lnSpc>
              <a:buFont typeface="Arial"/>
              <a:buChar char="•"/>
            </a:pPr>
            <a:r>
              <a:rPr lang="en-US" sz="2642">
                <a:solidFill>
                  <a:srgbClr val="000000"/>
                </a:solidFill>
                <a:latin typeface="Canva Sans Bold"/>
              </a:rPr>
              <a:t>Encrypted data: collected data will be stored securely using encryption</a:t>
            </a:r>
          </a:p>
          <a:p>
            <a:pPr marL="570468" indent="-285234" lvl="1">
              <a:lnSpc>
                <a:spcPts val="3699"/>
              </a:lnSpc>
              <a:buFont typeface="Arial"/>
              <a:buChar char="•"/>
            </a:pPr>
            <a:r>
              <a:rPr lang="en-US" sz="2642">
                <a:solidFill>
                  <a:srgbClr val="000000"/>
                </a:solidFill>
                <a:latin typeface="Canva Sans Bold"/>
              </a:rPr>
              <a:t>User’s strength: User has a complete choice to remove or edit their data whenever they want to.</a:t>
            </a:r>
          </a:p>
          <a:p>
            <a:pPr marL="570468" indent="-285234" lvl="1">
              <a:lnSpc>
                <a:spcPts val="3699"/>
              </a:lnSpc>
              <a:buFont typeface="Arial"/>
              <a:buChar char="•"/>
            </a:pPr>
            <a:r>
              <a:rPr lang="en-US" sz="2642">
                <a:solidFill>
                  <a:srgbClr val="000000"/>
                </a:solidFill>
                <a:latin typeface="Canva Sans Bold"/>
              </a:rPr>
              <a:t>Ethical data usage: data provided by the user will be used ethically and any harmful actions will be avoided.</a:t>
            </a:r>
          </a:p>
          <a:p>
            <a:pPr marL="570468" indent="-285234" lvl="1">
              <a:lnSpc>
                <a:spcPts val="3699"/>
              </a:lnSpc>
              <a:buFont typeface="Arial"/>
              <a:buChar char="•"/>
            </a:pPr>
            <a:r>
              <a:rPr lang="en-US" sz="2642">
                <a:solidFill>
                  <a:srgbClr val="000000"/>
                </a:solidFill>
                <a:latin typeface="Canva Sans Bold"/>
              </a:rPr>
              <a:t>Data usage: No usage of critical and personal data.</a:t>
            </a:r>
          </a:p>
          <a:p>
            <a:pPr>
              <a:lnSpc>
                <a:spcPts val="3699"/>
              </a:lnSpc>
            </a:pPr>
          </a:p>
        </p:txBody>
      </p:sp>
      <p:sp>
        <p:nvSpPr>
          <p:cNvPr name="TextBox 9" id="9"/>
          <p:cNvSpPr txBox="true"/>
          <p:nvPr/>
        </p:nvSpPr>
        <p:spPr>
          <a:xfrm rot="0">
            <a:off x="394852" y="4871658"/>
            <a:ext cx="17858895" cy="1254766"/>
          </a:xfrm>
          <a:prstGeom prst="rect">
            <a:avLst/>
          </a:prstGeom>
        </p:spPr>
        <p:txBody>
          <a:bodyPr anchor="t" rtlCol="false" tIns="0" lIns="0" bIns="0" rIns="0">
            <a:spAutoFit/>
          </a:bodyPr>
          <a:lstStyle/>
          <a:p>
            <a:pPr>
              <a:lnSpc>
                <a:spcPts val="9095"/>
              </a:lnSpc>
            </a:pPr>
            <a:r>
              <a:rPr lang="en-US" sz="8500">
                <a:solidFill>
                  <a:srgbClr val="000000"/>
                </a:solidFill>
                <a:latin typeface="Bryndan Write"/>
              </a:rPr>
              <a:t>Data security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DAFx0X88xx4</dc:identifier>
  <dcterms:modified xsi:type="dcterms:W3CDTF">2011-08-01T06:04:30Z</dcterms:modified>
  <cp:revision>1</cp:revision>
  <dc:title>Green and White Doodle Thesis Defense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7515950</vt:lpwstr>
  </property>
  <property fmtid="{D5CDD505-2E9C-101B-9397-08002B2CF9AE}" name="NXPowerLiteSettings" pid="3">
    <vt:lpwstr>F7000400038000</vt:lpwstr>
  </property>
  <property fmtid="{D5CDD505-2E9C-101B-9397-08002B2CF9AE}" name="NXPowerLiteVersion" pid="4">
    <vt:lpwstr>S10.0.0</vt:lpwstr>
  </property>
</Properties>
</file>